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321" r:id="rId2"/>
    <p:sldId id="1363" r:id="rId3"/>
    <p:sldId id="1316" r:id="rId4"/>
    <p:sldId id="1325" r:id="rId5"/>
    <p:sldId id="1326" r:id="rId6"/>
    <p:sldId id="1327" r:id="rId7"/>
    <p:sldId id="1328" r:id="rId8"/>
    <p:sldId id="1329" r:id="rId9"/>
    <p:sldId id="1330" r:id="rId10"/>
    <p:sldId id="1311" r:id="rId11"/>
    <p:sldId id="1319" r:id="rId12"/>
    <p:sldId id="1361" r:id="rId13"/>
    <p:sldId id="1331" r:id="rId14"/>
    <p:sldId id="1332" r:id="rId15"/>
    <p:sldId id="1333" r:id="rId16"/>
    <p:sldId id="1334" r:id="rId17"/>
    <p:sldId id="1335" r:id="rId18"/>
    <p:sldId id="1336" r:id="rId19"/>
    <p:sldId id="1337" r:id="rId20"/>
    <p:sldId id="1338" r:id="rId21"/>
    <p:sldId id="1339" r:id="rId22"/>
    <p:sldId id="1340" r:id="rId23"/>
    <p:sldId id="1341" r:id="rId24"/>
    <p:sldId id="1342" r:id="rId25"/>
    <p:sldId id="1343" r:id="rId26"/>
    <p:sldId id="1364" r:id="rId27"/>
    <p:sldId id="1357" r:id="rId28"/>
    <p:sldId id="1345" r:id="rId29"/>
    <p:sldId id="1346" r:id="rId30"/>
    <p:sldId id="1347" r:id="rId31"/>
    <p:sldId id="1348" r:id="rId32"/>
    <p:sldId id="1350" r:id="rId33"/>
    <p:sldId id="1351" r:id="rId34"/>
    <p:sldId id="1352" r:id="rId35"/>
    <p:sldId id="1353" r:id="rId36"/>
    <p:sldId id="1355" r:id="rId37"/>
    <p:sldId id="1356" r:id="rId38"/>
    <p:sldId id="1358" r:id="rId39"/>
    <p:sldId id="1359" r:id="rId40"/>
    <p:sldId id="1360" r:id="rId41"/>
    <p:sldId id="1315" r:id="rId42"/>
    <p:sldId id="1362" r:id="rId4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Palatino Linotype" panose="0204050205050503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Palatino Linotype" panose="0204050205050503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Palatino Linotype" panose="0204050205050503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Palatino Linotype" panose="0204050205050503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i="1" kern="1200">
        <a:solidFill>
          <a:schemeClr val="tx1"/>
        </a:solidFill>
        <a:latin typeface="Palatino Linotype" panose="0204050205050503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b="1" i="1" kern="1200">
        <a:solidFill>
          <a:schemeClr val="tx1"/>
        </a:solidFill>
        <a:latin typeface="Palatino Linotype" panose="0204050205050503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b="1" i="1" kern="1200">
        <a:solidFill>
          <a:schemeClr val="tx1"/>
        </a:solidFill>
        <a:latin typeface="Palatino Linotype" panose="0204050205050503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b="1" i="1" kern="1200">
        <a:solidFill>
          <a:schemeClr val="tx1"/>
        </a:solidFill>
        <a:latin typeface="Palatino Linotype" panose="0204050205050503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b="1" i="1" kern="1200">
        <a:solidFill>
          <a:schemeClr val="tx1"/>
        </a:solidFill>
        <a:latin typeface="Palatino Linotype" panose="0204050205050503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1"/>
    <a:srgbClr val="FFD0C3"/>
    <a:srgbClr val="99FF33"/>
    <a:srgbClr val="F7B089"/>
    <a:srgbClr val="F89696"/>
    <a:srgbClr val="F0A584"/>
    <a:srgbClr val="D78577"/>
    <a:srgbClr val="DD7559"/>
    <a:srgbClr val="B3CB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100" d="100"/>
          <a:sy n="100" d="100"/>
        </p:scale>
        <p:origin x="7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86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11" tIns="47555" rIns="95111" bIns="47555" numCol="1" anchor="t" anchorCtr="0" compatLnSpc="1">
            <a:prstTxWarp prst="textNoShape">
              <a:avLst/>
            </a:prstTxWarp>
          </a:bodyPr>
          <a:lstStyle>
            <a:lvl1pPr defTabSz="950913" eaLnBrk="1" hangingPunct="1">
              <a:defRPr sz="1200" b="0" i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11" tIns="47555" rIns="95111" bIns="47555" numCol="1" anchor="t" anchorCtr="0" compatLnSpc="1">
            <a:prstTxWarp prst="textNoShape">
              <a:avLst/>
            </a:prstTxWarp>
          </a:bodyPr>
          <a:lstStyle>
            <a:lvl1pPr algn="r" defTabSz="950913" eaLnBrk="1" hangingPunct="1">
              <a:defRPr sz="1200" b="0" i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11" tIns="47555" rIns="95111" bIns="47555" numCol="1" anchor="b" anchorCtr="0" compatLnSpc="1">
            <a:prstTxWarp prst="textNoShape">
              <a:avLst/>
            </a:prstTxWarp>
          </a:bodyPr>
          <a:lstStyle>
            <a:lvl1pPr defTabSz="950913" eaLnBrk="1" hangingPunct="1">
              <a:defRPr sz="1200" b="0" i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11" tIns="47555" rIns="95111" bIns="47555" numCol="1" anchor="b" anchorCtr="0" compatLnSpc="1">
            <a:prstTxWarp prst="textNoShape">
              <a:avLst/>
            </a:prstTxWarp>
          </a:bodyPr>
          <a:lstStyle>
            <a:lvl1pPr algn="r" defTabSz="950913" eaLnBrk="1" hangingPunct="1">
              <a:defRPr sz="1200" b="0" i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6E92F330-4814-4974-89EE-1898D216F45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3" tIns="48307" rIns="96613" bIns="48307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 i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3" tIns="48307" rIns="96613" bIns="48307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 i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3" tIns="48307" rIns="96613" bIns="483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3" tIns="48307" rIns="96613" bIns="48307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 i="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13" tIns="48307" rIns="96613" bIns="48307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 i="0"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518DAEB1-0F81-4681-86FF-F12A5228E5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764FD329-59C9-438E-A5D7-4E12E034D512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1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15D4BAA-FDD2-4017-BA06-29B2C6B7A623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10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Put literature review related to your work here. 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defRPr/>
            </a:pPr>
            <a:endParaRPr lang="zh-TW" altLang="en-US" dirty="0"/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867EDBDB-2425-487E-9A05-3E490E39AA4A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11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12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7117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13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191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14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599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15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3302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16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5719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17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1907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18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921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19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849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Why this design is important? and/or why you are interested?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2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2DF66EC7-EB91-490B-8F2A-B5290FBE1E89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2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7294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Put literature review related to your work here. 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defRPr/>
            </a:pPr>
            <a:endParaRPr lang="zh-TW" altLang="en-US" dirty="0"/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867EDBDB-2425-487E-9A05-3E490E39AA4A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20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1897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21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93354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22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4888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23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861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24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8669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Put literature review related to your work here. 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defRPr/>
            </a:pPr>
            <a:endParaRPr lang="zh-TW" altLang="en-US" dirty="0"/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867EDBDB-2425-487E-9A05-3E490E39AA4A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25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3002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26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9595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27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7611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28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3166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29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668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Why this design is important? and/or why you are interested?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26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2DF66EC7-EB91-490B-8F2A-B5290FBE1E89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3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30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8459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31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6064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32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2804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33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8988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34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9811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Put literature review related to your work here. 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defRPr/>
            </a:pPr>
            <a:endParaRPr lang="zh-TW" altLang="en-US" dirty="0"/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867EDBDB-2425-487E-9A05-3E490E39AA4A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35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8034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36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7588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37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3487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38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8956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167A18-0432-43BE-91B4-4A3D09B0CF5B}" type="slidenum">
              <a:rPr lang="en-US" altLang="zh-TW" smtClean="0">
                <a:ea typeface="新細明體" panose="02020500000000000000" pitchFamily="18" charset="-120"/>
              </a:rPr>
              <a:pPr>
                <a:spcBef>
                  <a:spcPct val="0"/>
                </a:spcBef>
              </a:pPr>
              <a:t>39</a:t>
            </a:fld>
            <a:endParaRPr lang="en-US" altLang="zh-TW" smtClean="0">
              <a:ea typeface="新細明體" panose="02020500000000000000" pitchFamily="18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  <a:ea typeface="新細明體" pitchFamily="18" charset="-120"/>
              </a:rPr>
              <a:t>Let others know  the content of this project and  your design goal.</a:t>
            </a:r>
          </a:p>
          <a:p>
            <a:pPr eaLnBrk="1" hangingPunct="1">
              <a:defRPr/>
            </a:pPr>
            <a:endParaRPr lang="zh-TW" altLang="zh-TW" dirty="0" smtClean="0"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1075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Why this design is important? and/or why you are interested?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0320CF33-037D-47A4-B459-607330B66925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4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Why this design is important? and/or why you are interested?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0320CF33-037D-47A4-B459-607330B66925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5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8572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Why this design is important? and/or why you are interested?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0320CF33-037D-47A4-B459-607330B66925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6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5086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Why this design is important? and/or why you are interested?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0320CF33-037D-47A4-B459-607330B66925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7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6880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Why this design is important? and/or why you are interested?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0320CF33-037D-47A4-B459-607330B66925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8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480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Why this design is important? and/or why you are interested?</a:t>
            </a:r>
            <a:endParaRPr lang="zh-TW" alt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3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fld id="{0320CF33-037D-47A4-B459-607330B66925}" type="slidenum">
              <a:rPr lang="en-US" altLang="zh-TW" sz="1200" b="0" i="0" smtClean="0">
                <a:latin typeface="Times New Roman" panose="02020603050405020304" pitchFamily="18" charset="0"/>
                <a:ea typeface="新細明體" panose="02020500000000000000" pitchFamily="18" charset="-120"/>
              </a:rPr>
              <a:pPr/>
              <a:t>9</a:t>
            </a:fld>
            <a:endParaRPr lang="en-US" altLang="zh-TW" sz="1200" b="0" i="0" smtClean="0"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784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2057400"/>
            <a:ext cx="4953000" cy="1470025"/>
          </a:xfr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1678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13175"/>
            <a:ext cx="4953000" cy="1752600"/>
          </a:xfrm>
        </p:spPr>
        <p:txBody>
          <a:bodyPr/>
          <a:lstStyle>
            <a:lvl1pPr marL="0" indent="0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4000">
                <a:solidFill>
                  <a:srgbClr val="003399"/>
                </a:solidFill>
              </a:defRPr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fld id="{59580E18-1BDF-4113-8504-9169B3F7CFD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229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846A4-AD66-4057-A3D6-DA0E486F776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54067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43700" y="152400"/>
            <a:ext cx="2171700" cy="6096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62700" cy="6096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AFF27-3320-4AB1-8F46-C8AECD16F71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8603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838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5105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143000"/>
            <a:ext cx="4114800" cy="2476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4114800" cy="24765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FFBA49-02B8-4ADC-91A6-7AE07B17317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62406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3"/>
          <p:cNvSpPr>
            <a:spLocks noChangeShapeType="1"/>
          </p:cNvSpPr>
          <p:nvPr userDrawn="1"/>
        </p:nvSpPr>
        <p:spPr bwMode="auto">
          <a:xfrm>
            <a:off x="228600" y="1828800"/>
            <a:ext cx="8686800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" name="Line 27"/>
          <p:cNvSpPr>
            <a:spLocks noChangeShapeType="1"/>
          </p:cNvSpPr>
          <p:nvPr userDrawn="1"/>
        </p:nvSpPr>
        <p:spPr bwMode="auto">
          <a:xfrm>
            <a:off x="238125" y="3962400"/>
            <a:ext cx="8686800" cy="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28600" y="1828800"/>
            <a:ext cx="8686800" cy="2133600"/>
          </a:xfrm>
        </p:spPr>
        <p:txBody>
          <a:bodyPr/>
          <a:lstStyle>
            <a:lvl1pPr>
              <a:lnSpc>
                <a:spcPct val="120000"/>
              </a:lnSpc>
              <a:defRPr sz="4000" smtClean="0">
                <a:solidFill>
                  <a:srgbClr val="0000CC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1400">
                <a:solidFill>
                  <a:srgbClr val="A50021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E86F051D-D14E-4A75-B357-A84D781A7E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4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F76672D-5F09-4472-89DD-96593AAC0DC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002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6CAD9-94CC-4061-B2A0-1D7F30E699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566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73F6C-3646-4175-AD06-CDC58E00D7D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514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817F6A-6FEC-4C41-94F3-4054EA1838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40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C6CE8-B31B-4650-9A55-A552BF3482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81754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F7B54-D02A-4004-9804-44BA5EA0ABA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272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2A408-6A1F-4969-B28A-F083D21000B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3376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A6527-0CBF-416A-98DB-E1892AEE1E4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8699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86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38600" y="6251575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22860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i="0">
                <a:latin typeface="Verdana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22860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solidFill>
                  <a:srgbClr val="A5002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/>
              <a:t>VLSI Signal Processing</a:t>
            </a:r>
            <a:endParaRPr lang="en-US" altLang="zh-TW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22860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solidFill>
                  <a:srgbClr val="A5002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0BD876C9-680B-4039-B45C-C50478CE4FE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1" name="Line 1048"/>
          <p:cNvSpPr>
            <a:spLocks noChangeShapeType="1"/>
          </p:cNvSpPr>
          <p:nvPr userDrawn="1"/>
        </p:nvSpPr>
        <p:spPr bwMode="auto">
          <a:xfrm>
            <a:off x="228600" y="6477000"/>
            <a:ext cx="8686800" cy="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2" name="Line 1051"/>
          <p:cNvSpPr>
            <a:spLocks noChangeShapeType="1"/>
          </p:cNvSpPr>
          <p:nvPr userDrawn="1"/>
        </p:nvSpPr>
        <p:spPr bwMode="auto">
          <a:xfrm>
            <a:off x="228600" y="1066800"/>
            <a:ext cx="8686800" cy="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2" r:id="rId12"/>
    <p:sldLayoutId id="2147484003" r:id="rId13"/>
  </p:sldLayoutIdLst>
  <p:hf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Arial Narrow" pitchFamily="34" charset="0"/>
          <a:ea typeface="MS PGothic" pitchFamily="34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Arial Narrow" pitchFamily="34" charset="0"/>
          <a:ea typeface="MS PGothic" pitchFamily="34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Arial Narrow" pitchFamily="34" charset="0"/>
          <a:ea typeface="MS PGothic" pitchFamily="34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Arial Narrow" pitchFamily="34" charset="0"/>
          <a:ea typeface="MS PGothic" pitchFamily="34" charset="-128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Arial Narrow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Arial Narrow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Arial Narrow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003399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5000"/>
        </a:spcBef>
        <a:spcAft>
          <a:spcPct val="5000"/>
        </a:spcAft>
        <a:buClr>
          <a:srgbClr val="4C4CC4"/>
        </a:buClr>
        <a:buSzPct val="120000"/>
        <a:buFont typeface="Wingdings" panose="05000000000000000000" pitchFamily="2" charset="2"/>
        <a:buChar char="w"/>
        <a:defRPr sz="2800" b="1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5000"/>
        </a:spcBef>
        <a:spcAft>
          <a:spcPct val="5000"/>
        </a:spcAft>
        <a:buClr>
          <a:srgbClr val="A50021"/>
        </a:buClr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Clr>
          <a:srgbClr val="4C4CC4"/>
        </a:buClr>
        <a:buSzPct val="90000"/>
        <a:buFont typeface="Arial" panose="020B0604020202020204" pitchFamily="34" charset="0"/>
        <a:buChar char="●"/>
        <a:defRPr sz="20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10000"/>
        </a:spcBef>
        <a:spcAft>
          <a:spcPct val="0"/>
        </a:spcAft>
        <a:buClr>
          <a:srgbClr val="A50021"/>
        </a:buClr>
        <a:buFont typeface="Arial" panose="020B0604020202020204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1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1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1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1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1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21.png"/><Relationship Id="rId10" Type="http://schemas.openxmlformats.org/officeDocument/2006/relationships/image" Target="../media/image61.png"/><Relationship Id="rId4" Type="http://schemas.openxmlformats.org/officeDocument/2006/relationships/image" Target="../media/image20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9.png"/><Relationship Id="rId5" Type="http://schemas.openxmlformats.org/officeDocument/2006/relationships/image" Target="../media/image57.png"/><Relationship Id="rId10" Type="http://schemas.openxmlformats.org/officeDocument/2006/relationships/image" Target="../media/image68.png"/><Relationship Id="rId4" Type="http://schemas.openxmlformats.org/officeDocument/2006/relationships/image" Target="../media/image20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1.png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770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860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89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10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sz="3600">
                <a:solidFill>
                  <a:srgbClr val="003399"/>
                </a:solidFill>
              </a:rPr>
              <a:t>Final Project</a:t>
            </a:r>
            <a:br>
              <a:rPr lang="en-US" altLang="zh-TW" sz="3600">
                <a:solidFill>
                  <a:srgbClr val="003399"/>
                </a:solidFill>
              </a:rPr>
            </a:b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Design and Implementation of Guided Image Filter</a:t>
            </a:r>
            <a:endParaRPr lang="en-US" altLang="zh-TW" sz="2400">
              <a:solidFill>
                <a:schemeClr val="tx1"/>
              </a:solidFill>
            </a:endParaRPr>
          </a:p>
        </p:txBody>
      </p:sp>
      <p:sp>
        <p:nvSpPr>
          <p:cNvPr id="8195" name="Rectangle 12"/>
          <p:cNvSpPr>
            <a:spLocks noChangeArrowheads="1"/>
          </p:cNvSpPr>
          <p:nvPr/>
        </p:nvSpPr>
        <p:spPr bwMode="auto">
          <a:xfrm>
            <a:off x="914400" y="4114800"/>
            <a:ext cx="7315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TW" i="0">
                <a:latin typeface="Calibri" panose="020F0502020204030204" pitchFamily="34" charset="0"/>
                <a:ea typeface="新細明體" panose="02020500000000000000" pitchFamily="18" charset="-120"/>
              </a:rPr>
              <a:t>R07943017 </a:t>
            </a:r>
            <a:r>
              <a:rPr lang="zh-TW" altLang="en-US" i="0">
                <a:latin typeface="Calibri" panose="020F0502020204030204" pitchFamily="34" charset="0"/>
                <a:ea typeface="新細明體" panose="02020500000000000000" pitchFamily="18" charset="-120"/>
              </a:rPr>
              <a:t>謝世暐</a:t>
            </a:r>
            <a:endParaRPr lang="en-US" altLang="zh-TW" i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Tx/>
              <a:buNone/>
            </a:pPr>
            <a:r>
              <a:rPr lang="en-US" altLang="zh-TW" i="0">
                <a:latin typeface="Calibri" panose="020F0502020204030204" pitchFamily="34" charset="0"/>
                <a:ea typeface="新細明體" panose="02020500000000000000" pitchFamily="18" charset="-120"/>
              </a:rPr>
              <a:t>R07943018</a:t>
            </a:r>
            <a:r>
              <a:rPr lang="zh-TW" altLang="en-US" i="0">
                <a:latin typeface="Calibri" panose="020F0502020204030204" pitchFamily="34" charset="0"/>
                <a:ea typeface="新細明體" panose="02020500000000000000" pitchFamily="18" charset="-120"/>
              </a:rPr>
              <a:t> 周育辰</a:t>
            </a:r>
            <a:endParaRPr lang="en-US" altLang="zh-TW" i="0">
              <a:latin typeface="Calibri" panose="020F0502020204030204" pitchFamily="34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914400" y="533400"/>
            <a:ext cx="7315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algn="ctr">
              <a:lnSpc>
                <a:spcPct val="90000"/>
              </a:lnSpc>
              <a:spcAft>
                <a:spcPct val="20000"/>
              </a:spcAft>
              <a:defRPr/>
            </a:pPr>
            <a:r>
              <a:rPr lang="en-US" sz="3200" i="0" dirty="0">
                <a:solidFill>
                  <a:srgbClr val="008000"/>
                </a:solidFill>
                <a:latin typeface="Calibri" pitchFamily="34" charset="0"/>
              </a:rPr>
              <a:t>VLSI Signal Processing</a:t>
            </a:r>
            <a:endParaRPr lang="en-US" sz="2800" i="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Design Goal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Design a 30fps full-HD (1920*1080) Guided image filter hardware</a:t>
            </a:r>
          </a:p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Prior work:</a:t>
            </a:r>
          </a:p>
          <a:p>
            <a:pPr lvl="1" eaLnBrk="1" hangingPunct="1"/>
            <a:r>
              <a:rPr lang="en-US" altLang="zh-TW" dirty="0"/>
              <a:t>Kao, </a:t>
            </a:r>
            <a:r>
              <a:rPr lang="en-US" altLang="zh-TW" dirty="0" err="1"/>
              <a:t>Chieh</a:t>
            </a:r>
            <a:r>
              <a:rPr lang="en-US" altLang="zh-TW" dirty="0"/>
              <a:t>-Chi, </a:t>
            </a:r>
            <a:r>
              <a:rPr lang="en-US" altLang="zh-TW" dirty="0" err="1"/>
              <a:t>Jui-Hsin</a:t>
            </a:r>
            <a:r>
              <a:rPr lang="en-US" altLang="zh-TW" dirty="0"/>
              <a:t> Lai, and Shao-Yi </a:t>
            </a:r>
            <a:r>
              <a:rPr lang="en-US" altLang="zh-TW" dirty="0" err="1"/>
              <a:t>Chien</a:t>
            </a:r>
            <a:r>
              <a:rPr lang="en-US" altLang="zh-TW" dirty="0"/>
              <a:t>. "VLSI architecture design of guided filter for 30 frames/s full-HD video." </a:t>
            </a:r>
            <a:r>
              <a:rPr lang="en-US" altLang="zh-TW" i="1" dirty="0"/>
              <a:t>IEEE Transactions on Circuits and Systems for Video Technology</a:t>
            </a:r>
            <a:r>
              <a:rPr lang="en-US" altLang="zh-TW" dirty="0"/>
              <a:t> 24.3 (2013): 513-524</a:t>
            </a:r>
            <a:r>
              <a:rPr lang="en-US" altLang="zh-TW" dirty="0" smtClean="0"/>
              <a:t>.</a:t>
            </a:r>
            <a:endParaRPr lang="en-US" altLang="zh-TW" dirty="0" smtClean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Design goal:</a:t>
            </a:r>
          </a:p>
          <a:p>
            <a:pPr lvl="1" eaLnBrk="1" hangingPunct="1"/>
            <a:r>
              <a:rPr lang="en-US" altLang="zh-TW" dirty="0" smtClean="0">
                <a:ea typeface="新細明體" panose="02020500000000000000" pitchFamily="18" charset="-120"/>
              </a:rPr>
              <a:t>From RTL to Gate-level</a:t>
            </a:r>
          </a:p>
          <a:p>
            <a:pPr lvl="1" eaLnBrk="1" hangingPunct="1"/>
            <a:r>
              <a:rPr lang="en-US" altLang="zh-TW" dirty="0" smtClean="0">
                <a:ea typeface="新細明體" panose="02020500000000000000" pitchFamily="18" charset="-120"/>
              </a:rPr>
              <a:t>Architectural transform: data-interleaving</a:t>
            </a:r>
          </a:p>
          <a:p>
            <a:pPr lvl="1" eaLnBrk="1" hangingPunct="1"/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16388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DA93E7A-AF86-441F-B698-E3D9A89D8864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6389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Architecture</a:t>
            </a:r>
            <a:endParaRPr lang="zh-TW" altLang="en-US" dirty="0" smtClean="0"/>
          </a:p>
        </p:txBody>
      </p:sp>
      <p:sp>
        <p:nvSpPr>
          <p:cNvPr id="1843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42ACBFE-4A16-4E49-B257-35F815D0485C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8437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270041"/>
            <a:ext cx="8143875" cy="5016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750964" y="2133600"/>
                <a:ext cx="594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64" y="2133600"/>
                <a:ext cx="594072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09800" y="2396434"/>
                <a:ext cx="62549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396434"/>
                <a:ext cx="625491" cy="324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242949" y="3112948"/>
                <a:ext cx="475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49" y="3112948"/>
                <a:ext cx="4758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233450" y="3304936"/>
                <a:ext cx="517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450" y="3304936"/>
                <a:ext cx="51751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586033" y="5218212"/>
                <a:ext cx="513602" cy="31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3" y="5218212"/>
                <a:ext cx="513602" cy="3182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76534" y="5410200"/>
                <a:ext cx="6259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534" y="5410200"/>
                <a:ext cx="62594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345036" y="3675906"/>
                <a:ext cx="403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36" y="3675906"/>
                <a:ext cx="40318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67200" y="3675906"/>
                <a:ext cx="394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675906"/>
                <a:ext cx="39427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987258" y="3522017"/>
                <a:ext cx="380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258" y="3522017"/>
                <a:ext cx="380617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568537" y="2566929"/>
                <a:ext cx="5434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7" y="2566929"/>
                <a:ext cx="54348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036619" y="2441377"/>
                <a:ext cx="403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19" y="2441377"/>
                <a:ext cx="403187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062701" y="2993846"/>
                <a:ext cx="418896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01" y="2993846"/>
                <a:ext cx="418896" cy="324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041273" y="4888146"/>
                <a:ext cx="394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273" y="4888146"/>
                <a:ext cx="39427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25563" y="5475364"/>
                <a:ext cx="409984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63" y="5475364"/>
                <a:ext cx="409984" cy="324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543118" y="5329779"/>
                <a:ext cx="549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18" y="5329779"/>
                <a:ext cx="549573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 bwMode="auto">
          <a:xfrm>
            <a:off x="411483" y="1926261"/>
            <a:ext cx="2743200" cy="439833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5135111" y="2133600"/>
                <a:ext cx="4274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111" y="2133600"/>
                <a:ext cx="427489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Integral Image engine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Expected output</a:t>
            </a:r>
          </a:p>
          <a:p>
            <a:pPr lvl="1" eaLnBrk="1" hangingPunct="1"/>
            <a:r>
              <a:rPr lang="en-US" altLang="zh-TW" dirty="0" smtClean="0">
                <a:ea typeface="新細明體" panose="02020500000000000000" pitchFamily="18" charset="-120"/>
              </a:rPr>
              <a:t>Window size: 5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974928"/>
              </p:ext>
            </p:extLst>
          </p:nvPr>
        </p:nvGraphicFramePr>
        <p:xfrm>
          <a:off x="7620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zh-TW" altLang="en-US" sz="18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474230"/>
              </p:ext>
            </p:extLst>
          </p:nvPr>
        </p:nvGraphicFramePr>
        <p:xfrm>
          <a:off x="41148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086552" y="5780427"/>
                <a:ext cx="4056495" cy="402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800" dirty="0" smtClean="0"/>
                  <a:t>Expected output for pixel s 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TW" sz="1800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TW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1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TW" sz="18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TW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zh-TW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52" y="5780427"/>
                <a:ext cx="4056495" cy="402546"/>
              </a:xfrm>
              <a:prstGeom prst="rect">
                <a:avLst/>
              </a:prstGeom>
              <a:blipFill>
                <a:blip r:embed="rId3"/>
                <a:stretch>
                  <a:fillRect l="-1201" t="-109091" r="-2402" b="-16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2819400" y="3124200"/>
            <a:ext cx="2133600" cy="2133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495800" y="2782518"/>
                <a:ext cx="5591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TW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782518"/>
                <a:ext cx="55919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73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Integral Image engine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Integration part</a:t>
            </a:r>
          </a:p>
          <a:p>
            <a:pPr lvl="1" eaLnBrk="1" hangingPunct="1"/>
            <a:r>
              <a:rPr lang="en-US" altLang="zh-TW" dirty="0" smtClean="0">
                <a:ea typeface="新細明體" panose="02020500000000000000" pitchFamily="18" charset="-120"/>
              </a:rPr>
              <a:t>Window size: 5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88857"/>
              </p:ext>
            </p:extLst>
          </p:nvPr>
        </p:nvGraphicFramePr>
        <p:xfrm>
          <a:off x="7620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955999"/>
              </p:ext>
            </p:extLst>
          </p:nvPr>
        </p:nvGraphicFramePr>
        <p:xfrm>
          <a:off x="41148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330777" y="5803669"/>
                <a:ext cx="4482446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𝑰</m:t>
                    </m:r>
                    <m:sSup>
                      <m:s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p>
                        <m:r>
                          <a:rPr lang="en-US" altLang="zh-TW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p>
                    </m:sSup>
                    <m:r>
                      <a:rPr lang="en-US" altLang="zh-TW" sz="20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sum of all pixels in colored area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777" y="5803669"/>
                <a:ext cx="4482446" cy="407099"/>
              </a:xfrm>
              <a:prstGeom prst="rect">
                <a:avLst/>
              </a:prstGeom>
              <a:blipFill>
                <a:blip r:embed="rId3"/>
                <a:stretch>
                  <a:fillRect t="-5970" r="-408" b="-253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弧 2"/>
          <p:cNvSpPr/>
          <p:nvPr/>
        </p:nvSpPr>
        <p:spPr bwMode="auto">
          <a:xfrm>
            <a:off x="6705600" y="2743200"/>
            <a:ext cx="228600" cy="2057400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34200" y="3600390"/>
            <a:ext cx="1654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ea typeface="新細明體" panose="02020500000000000000" pitchFamily="18" charset="-120"/>
              </a:rPr>
              <a:t>Window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9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Integral Image engine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Integration part</a:t>
            </a:r>
          </a:p>
          <a:p>
            <a:pPr lvl="1" eaLnBrk="1" hangingPunct="1"/>
            <a:r>
              <a:rPr lang="en-US" altLang="zh-TW" dirty="0" smtClean="0">
                <a:ea typeface="新細明體" panose="02020500000000000000" pitchFamily="18" charset="-120"/>
              </a:rPr>
              <a:t>Window </a:t>
            </a:r>
            <a:r>
              <a:rPr lang="en-US" altLang="zh-TW" dirty="0">
                <a:ea typeface="新細明體" panose="02020500000000000000" pitchFamily="18" charset="-120"/>
              </a:rPr>
              <a:t>size: 5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679253"/>
              </p:ext>
            </p:extLst>
          </p:nvPr>
        </p:nvGraphicFramePr>
        <p:xfrm>
          <a:off x="7620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334916"/>
              </p:ext>
            </p:extLst>
          </p:nvPr>
        </p:nvGraphicFramePr>
        <p:xfrm>
          <a:off x="41148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762000" y="3200400"/>
            <a:ext cx="5436177" cy="2032620"/>
          </a:xfrm>
          <a:prstGeom prst="rect">
            <a:avLst/>
          </a:prstGeom>
          <a:solidFill>
            <a:schemeClr val="accent2">
              <a:lumMod val="20000"/>
              <a:lumOff val="80000"/>
              <a:alpha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62000" y="2775510"/>
            <a:ext cx="5867400" cy="2057400"/>
          </a:xfrm>
          <a:prstGeom prst="rect">
            <a:avLst/>
          </a:prstGeom>
          <a:solidFill>
            <a:srgbClr val="FFD0C3">
              <a:alpha val="7500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09066" y="4842525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zh-TW" altLang="en-US" sz="20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23644" y="4423305"/>
            <a:ext cx="365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S’</a:t>
            </a:r>
            <a:endParaRPr lang="zh-TW" altLang="en-US" sz="20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763385" y="2775510"/>
            <a:ext cx="5434792" cy="2057400"/>
          </a:xfrm>
          <a:prstGeom prst="rect">
            <a:avLst/>
          </a:prstGeom>
          <a:solidFill>
            <a:srgbClr val="92D050">
              <a:alpha val="6500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92585" y="4432800"/>
            <a:ext cx="406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D’</a:t>
            </a:r>
            <a:endParaRPr lang="zh-TW" altLang="en-US" sz="20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180480" y="5760614"/>
                <a:ext cx="2777299" cy="442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480" y="5760614"/>
                <a:ext cx="2777299" cy="44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34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4" grpId="0"/>
      <p:bldP spid="4" grpId="1"/>
      <p:bldP spid="11" grpId="0"/>
      <p:bldP spid="11" grpId="1"/>
      <p:bldP spid="1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Integral Image engine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Integration part</a:t>
            </a:r>
          </a:p>
          <a:p>
            <a:pPr lvl="1" eaLnBrk="1" hangingPunct="1"/>
            <a:r>
              <a:rPr lang="en-US" altLang="zh-TW" dirty="0" smtClean="0">
                <a:ea typeface="新細明體" panose="02020500000000000000" pitchFamily="18" charset="-120"/>
              </a:rPr>
              <a:t>Window </a:t>
            </a:r>
            <a:r>
              <a:rPr lang="en-US" altLang="zh-TW" dirty="0">
                <a:ea typeface="新細明體" panose="02020500000000000000" pitchFamily="18" charset="-120"/>
              </a:rPr>
              <a:t>size: 5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08613"/>
              </p:ext>
            </p:extLst>
          </p:nvPr>
        </p:nvGraphicFramePr>
        <p:xfrm>
          <a:off x="7620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782706"/>
              </p:ext>
            </p:extLst>
          </p:nvPr>
        </p:nvGraphicFramePr>
        <p:xfrm>
          <a:off x="41148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sp>
        <p:nvSpPr>
          <p:cNvPr id="26" name="矩形 25"/>
          <p:cNvSpPr/>
          <p:nvPr/>
        </p:nvSpPr>
        <p:spPr bwMode="auto">
          <a:xfrm>
            <a:off x="762000" y="3200400"/>
            <a:ext cx="5436177" cy="2032620"/>
          </a:xfrm>
          <a:prstGeom prst="rect">
            <a:avLst/>
          </a:prstGeom>
          <a:solidFill>
            <a:srgbClr val="FFD0C3">
              <a:alpha val="7500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198176" y="2775510"/>
            <a:ext cx="431223" cy="2057400"/>
          </a:xfrm>
          <a:prstGeom prst="rect">
            <a:avLst/>
          </a:prstGeom>
          <a:solidFill>
            <a:srgbClr val="FFD0C3">
              <a:alpha val="75000"/>
            </a:srgb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95182" y="2771354"/>
            <a:ext cx="365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endParaRPr lang="zh-TW" altLang="en-US" sz="20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632302" y="5745449"/>
                <a:ext cx="3879395" cy="472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02" y="5745449"/>
                <a:ext cx="3879395" cy="472502"/>
              </a:xfrm>
              <a:prstGeom prst="rect">
                <a:avLst/>
              </a:prstGeom>
              <a:blipFill>
                <a:blip r:embed="rId3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Integral Image engine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Extraction part</a:t>
            </a:r>
            <a:endParaRPr lang="en-US" altLang="zh-TW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Window size: 5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048000" y="5592998"/>
                <a:ext cx="2261260" cy="877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592998"/>
                <a:ext cx="2261260" cy="877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677618"/>
              </p:ext>
            </p:extLst>
          </p:nvPr>
        </p:nvGraphicFramePr>
        <p:xfrm>
          <a:off x="7620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70379"/>
              </p:ext>
            </p:extLst>
          </p:nvPr>
        </p:nvGraphicFramePr>
        <p:xfrm>
          <a:off x="41148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0C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 bwMode="auto">
          <a:xfrm>
            <a:off x="4524895" y="3193433"/>
            <a:ext cx="2104505" cy="20643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9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Integral Image engine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Memory view</a:t>
            </a:r>
            <a:endParaRPr lang="en-US" altLang="zh-TW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Window size: 5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592874"/>
              </p:ext>
            </p:extLst>
          </p:nvPr>
        </p:nvGraphicFramePr>
        <p:xfrm>
          <a:off x="7620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08987"/>
              </p:ext>
            </p:extLst>
          </p:nvPr>
        </p:nvGraphicFramePr>
        <p:xfrm>
          <a:off x="4114800" y="2362200"/>
          <a:ext cx="3352800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30863617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7044993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16138414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140586797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70995489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6503586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3045082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970555709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85412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80987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118174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46613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47572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D’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S’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202219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96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49201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0060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 bwMode="auto">
          <a:xfrm>
            <a:off x="6233161" y="4384983"/>
            <a:ext cx="396239" cy="41561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114800" y="4800600"/>
            <a:ext cx="396239" cy="41561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133600" y="5898004"/>
            <a:ext cx="3296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Read from on-chip memory</a:t>
            </a:r>
            <a:endParaRPr lang="zh-TW" altLang="en-US" sz="2000" dirty="0"/>
          </a:p>
        </p:txBody>
      </p:sp>
      <p:cxnSp>
        <p:nvCxnSpPr>
          <p:cNvPr id="15" name="弧形接點 14"/>
          <p:cNvCxnSpPr>
            <a:stCxn id="11" idx="2"/>
            <a:endCxn id="2" idx="0"/>
          </p:cNvCxnSpPr>
          <p:nvPr/>
        </p:nvCxnSpPr>
        <p:spPr bwMode="auto">
          <a:xfrm rot="5400000">
            <a:off x="3706391" y="5291474"/>
            <a:ext cx="681787" cy="531272"/>
          </a:xfrm>
          <a:prstGeom prst="curvedConnector3">
            <a:avLst>
              <a:gd name="adj1" fmla="val 31711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矩形 20"/>
          <p:cNvSpPr/>
          <p:nvPr/>
        </p:nvSpPr>
        <p:spPr bwMode="auto">
          <a:xfrm>
            <a:off x="5806441" y="4400491"/>
            <a:ext cx="396239" cy="815725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4" name="弧形接點 3"/>
          <p:cNvCxnSpPr>
            <a:stCxn id="10" idx="2"/>
            <a:endCxn id="2" idx="0"/>
          </p:cNvCxnSpPr>
          <p:nvPr/>
        </p:nvCxnSpPr>
        <p:spPr bwMode="auto">
          <a:xfrm rot="5400000">
            <a:off x="4557763" y="4024486"/>
            <a:ext cx="1097404" cy="2649633"/>
          </a:xfrm>
          <a:prstGeom prst="curvedConnector3">
            <a:avLst>
              <a:gd name="adj1" fmla="val 49243"/>
            </a:avLst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文字方塊 21"/>
          <p:cNvSpPr txBox="1"/>
          <p:nvPr/>
        </p:nvSpPr>
        <p:spPr>
          <a:xfrm>
            <a:off x="5429695" y="1792921"/>
            <a:ext cx="1816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s</a:t>
            </a:r>
            <a:r>
              <a:rPr lang="en-US" altLang="zh-TW" sz="2000" dirty="0" smtClean="0"/>
              <a:t>hift from S/S’</a:t>
            </a:r>
            <a:endParaRPr lang="zh-TW" altLang="en-US" sz="2000" dirty="0"/>
          </a:p>
        </p:txBody>
      </p:sp>
      <p:cxnSp>
        <p:nvCxnSpPr>
          <p:cNvPr id="23" name="弧形接點 22"/>
          <p:cNvCxnSpPr>
            <a:stCxn id="21" idx="0"/>
            <a:endCxn id="22" idx="2"/>
          </p:cNvCxnSpPr>
          <p:nvPr/>
        </p:nvCxnSpPr>
        <p:spPr bwMode="auto">
          <a:xfrm rot="5400000" flipH="1" flipV="1">
            <a:off x="5067529" y="3130063"/>
            <a:ext cx="2207460" cy="33339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矩形 26"/>
          <p:cNvSpPr/>
          <p:nvPr/>
        </p:nvSpPr>
        <p:spPr bwMode="auto">
          <a:xfrm>
            <a:off x="6233161" y="4808353"/>
            <a:ext cx="396239" cy="415617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119525" y="5898004"/>
            <a:ext cx="2090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write to memory</a:t>
            </a:r>
            <a:endParaRPr lang="zh-TW" altLang="en-US" sz="2000" dirty="0"/>
          </a:p>
        </p:txBody>
      </p:sp>
      <p:cxnSp>
        <p:nvCxnSpPr>
          <p:cNvPr id="26" name="弧形接點 25"/>
          <p:cNvCxnSpPr>
            <a:stCxn id="27" idx="2"/>
            <a:endCxn id="19" idx="0"/>
          </p:cNvCxnSpPr>
          <p:nvPr/>
        </p:nvCxnSpPr>
        <p:spPr bwMode="auto">
          <a:xfrm rot="16200000" flipH="1">
            <a:off x="6461045" y="5194205"/>
            <a:ext cx="674034" cy="733563"/>
          </a:xfrm>
          <a:prstGeom prst="curvedConnector3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623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/>
      <p:bldP spid="21" grpId="0" animBg="1"/>
      <p:bldP spid="22" grpId="0"/>
      <p:bldP spid="27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Integral Image engine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</p:spPr>
            <p:txBody>
              <a:bodyPr/>
              <a:lstStyle/>
              <a:p>
                <a:pPr eaLnBrk="1" hangingPunct="1"/>
                <a:r>
                  <a:rPr lang="en-US" altLang="zh-TW" dirty="0" smtClean="0">
                    <a:ea typeface="新細明體" panose="02020500000000000000" pitchFamily="18" charset="-120"/>
                  </a:rPr>
                  <a:t>Window size: 31*31</a:t>
                </a:r>
              </a:p>
              <a:p>
                <a:pPr lvl="1" eaLnBrk="1" hangingPunct="1"/>
                <a:r>
                  <a:rPr lang="en-US" altLang="zh-TW" dirty="0" smtClean="0">
                    <a:ea typeface="新細明體" panose="02020500000000000000" pitchFamily="18" charset="-120"/>
                  </a:rPr>
                  <a:t>Bits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I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S</m:t>
                        </m:r>
                      </m:sup>
                    </m:sSup>
                  </m:oMath>
                </a14:m>
                <a:r>
                  <a:rPr lang="en-US" altLang="zh-TW" dirty="0" smtClean="0">
                    <a:ea typeface="新細明體" panose="02020500000000000000" pitchFamily="18" charset="-12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8+</m:t>
                    </m:r>
                    <m:d>
                      <m:dPr>
                        <m:begChr m:val="⌈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⌉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</a:rPr>
                                  <m:t>(180∗31)</m:t>
                                </m:r>
                              </m:e>
                            </m:func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=21</m:t>
                    </m:r>
                  </m:oMath>
                </a14:m>
                <a:r>
                  <a:rPr lang="en-US" altLang="zh-TW" dirty="0" smtClean="0">
                    <a:ea typeface="新細明體" panose="02020500000000000000" pitchFamily="18" charset="-120"/>
                  </a:rPr>
                  <a:t> </a:t>
                </a:r>
              </a:p>
              <a:p>
                <a:pPr eaLnBrk="1" hangingPunct="1"/>
                <a:r>
                  <a:rPr lang="en-US" altLang="zh-TW" dirty="0" smtClean="0">
                    <a:ea typeface="新細明體" panose="02020500000000000000" pitchFamily="18" charset="-120"/>
                  </a:rPr>
                  <a:t>Memory:</a:t>
                </a:r>
              </a:p>
              <a:p>
                <a:pPr lvl="1" eaLnBrk="1" hangingPunct="1"/>
                <a:r>
                  <a:rPr lang="en-US" altLang="zh-TW" dirty="0" smtClean="0">
                    <a:ea typeface="新細明體" panose="02020500000000000000" pitchFamily="18" charset="-120"/>
                  </a:rPr>
                  <a:t>Size: image stripe width (180)* data bits (21*2+29*2=100)</a:t>
                </a:r>
              </a:p>
              <a:p>
                <a:pPr lvl="1" eaLnBrk="1" hangingPunct="1"/>
                <a:r>
                  <a:rPr lang="en-US" altLang="zh-TW" dirty="0" smtClean="0">
                    <a:ea typeface="新細明體" panose="02020500000000000000" pitchFamily="18" charset="-120"/>
                  </a:rPr>
                  <a:t>Two 2-port register file of 90 words* 100 bits</a:t>
                </a:r>
              </a:p>
              <a:p>
                <a:pPr lvl="2" eaLnBrk="1" hangingPunct="1"/>
                <a:r>
                  <a:rPr lang="en-US" altLang="zh-TW" dirty="0">
                    <a:ea typeface="新細明體" panose="02020500000000000000" pitchFamily="18" charset="-120"/>
                  </a:rPr>
                  <a:t>2</a:t>
                </a:r>
                <a:r>
                  <a:rPr lang="en-US" altLang="zh-TW" dirty="0" smtClean="0">
                    <a:ea typeface="新細明體" panose="02020500000000000000" pitchFamily="18" charset="-120"/>
                  </a:rPr>
                  <a:t> read + 1 write in every clock</a:t>
                </a:r>
                <a:endParaRPr lang="en-US" altLang="zh-TW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  <a:blipFill>
                <a:blip r:embed="rId3"/>
                <a:stretch>
                  <a:fillRect l="-1818" t="-2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48" y="3810000"/>
            <a:ext cx="3933305" cy="22614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457" y="3331028"/>
            <a:ext cx="1905000" cy="29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Integral Image engine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Hardware for IIE:</a:t>
            </a:r>
          </a:p>
          <a:p>
            <a:pPr lvl="1" eaLnBrk="1" hangingPunct="1"/>
            <a:r>
              <a:rPr lang="en-US" altLang="zh-TW" dirty="0" smtClean="0">
                <a:ea typeface="新細明體" panose="02020500000000000000" pitchFamily="18" charset="-120"/>
              </a:rPr>
              <a:t>Latency: 2 clock cycle</a:t>
            </a:r>
            <a:endParaRPr lang="en-US" altLang="zh-TW" b="0" dirty="0">
              <a:ea typeface="新細明體" panose="02020500000000000000" pitchFamily="18" charset="-120"/>
            </a:endParaRP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2438400" y="2122520"/>
                <a:ext cx="3879395" cy="472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122520"/>
                <a:ext cx="3879395" cy="472502"/>
              </a:xfrm>
              <a:prstGeom prst="rect">
                <a:avLst/>
              </a:prstGeom>
              <a:blipFill>
                <a:blip r:embed="rId3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247467" y="2564713"/>
                <a:ext cx="2261260" cy="877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TW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𝑰</m:t>
                      </m:r>
                      <m:sSup>
                        <m:sSupPr>
                          <m:ctrlP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altLang="zh-TW" sz="2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sup>
                      </m:s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467" y="2564713"/>
                <a:ext cx="2261260" cy="8770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3522552"/>
            <a:ext cx="5562600" cy="28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4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 smtClean="0"/>
          </a:p>
        </p:txBody>
      </p:sp>
      <p:sp>
        <p:nvSpPr>
          <p:cNvPr id="102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 smtClean="0"/>
              <a:t>What is </a:t>
            </a:r>
            <a:r>
              <a:rPr lang="en-US" altLang="zh-TW" b="0" dirty="0"/>
              <a:t>g</a:t>
            </a:r>
            <a:r>
              <a:rPr lang="en-US" altLang="zh-TW" b="0" dirty="0" smtClean="0"/>
              <a:t>uided image filter</a:t>
            </a:r>
          </a:p>
          <a:p>
            <a:r>
              <a:rPr lang="en-US" altLang="zh-TW" b="0" dirty="0" smtClean="0"/>
              <a:t>Guided image filter algorithm</a:t>
            </a:r>
          </a:p>
          <a:p>
            <a:r>
              <a:rPr lang="en-US" altLang="zh-TW" b="0" dirty="0" smtClean="0"/>
              <a:t>Hardware architecture</a:t>
            </a:r>
          </a:p>
          <a:p>
            <a:r>
              <a:rPr lang="en-US" altLang="zh-TW" b="0" dirty="0" smtClean="0"/>
              <a:t>Architectural transform</a:t>
            </a:r>
          </a:p>
          <a:p>
            <a:pPr lvl="1"/>
            <a:r>
              <a:rPr lang="en-US" altLang="zh-TW" dirty="0" smtClean="0"/>
              <a:t>Data-interleaving on IIE</a:t>
            </a:r>
            <a:r>
              <a:rPr lang="en-US" altLang="zh-TW" b="0" dirty="0" smtClean="0"/>
              <a:t> and divider</a:t>
            </a:r>
          </a:p>
          <a:p>
            <a:r>
              <a:rPr lang="en-US" altLang="zh-TW" b="0" dirty="0" smtClean="0"/>
              <a:t>Synthesis result and comparison</a:t>
            </a:r>
            <a:endParaRPr lang="zh-TW" altLang="en-US" dirty="0"/>
          </a:p>
          <a:p>
            <a:pPr lvl="1"/>
            <a:endParaRPr lang="zh-TW" altLang="en-US" b="0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48917F3-49AC-47D8-86EB-129E527DDEE7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24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31925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Architecture</a:t>
            </a:r>
            <a:endParaRPr lang="zh-TW" altLang="en-US" dirty="0" smtClean="0"/>
          </a:p>
        </p:txBody>
      </p:sp>
      <p:sp>
        <p:nvSpPr>
          <p:cNvPr id="1843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42ACBFE-4A16-4E49-B257-35F815D0485C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8437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270041"/>
            <a:ext cx="8143875" cy="5016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750964" y="2133600"/>
                <a:ext cx="594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64" y="2133600"/>
                <a:ext cx="594072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09800" y="2396434"/>
                <a:ext cx="62549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396434"/>
                <a:ext cx="625491" cy="324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242949" y="3112948"/>
                <a:ext cx="475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49" y="3112948"/>
                <a:ext cx="4758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233450" y="3304936"/>
                <a:ext cx="517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450" y="3304936"/>
                <a:ext cx="51751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586033" y="5218212"/>
                <a:ext cx="513602" cy="31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3" y="5218212"/>
                <a:ext cx="513602" cy="3182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76534" y="5410200"/>
                <a:ext cx="6259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534" y="5410200"/>
                <a:ext cx="62594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345036" y="3675906"/>
                <a:ext cx="403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36" y="3675906"/>
                <a:ext cx="40318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67200" y="3675906"/>
                <a:ext cx="394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675906"/>
                <a:ext cx="39427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987258" y="3522017"/>
                <a:ext cx="380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258" y="3522017"/>
                <a:ext cx="380617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568537" y="2566929"/>
                <a:ext cx="5434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7" y="2566929"/>
                <a:ext cx="54348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036619" y="2441377"/>
                <a:ext cx="403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19" y="2441377"/>
                <a:ext cx="403187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062701" y="2993846"/>
                <a:ext cx="418896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01" y="2993846"/>
                <a:ext cx="418896" cy="324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041273" y="4888146"/>
                <a:ext cx="394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273" y="4888146"/>
                <a:ext cx="39427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25563" y="5475364"/>
                <a:ext cx="409984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63" y="5475364"/>
                <a:ext cx="409984" cy="324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543118" y="5329779"/>
                <a:ext cx="549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18" y="5329779"/>
                <a:ext cx="549573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 bwMode="auto">
          <a:xfrm>
            <a:off x="2710238" y="3420725"/>
            <a:ext cx="2436790" cy="290387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62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228" y="3282054"/>
            <a:ext cx="5368782" cy="2818484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Coefficient Kernel Engine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Coefficient </a:t>
            </a:r>
            <a:r>
              <a:rPr lang="en-US" altLang="zh-TW" b="0" dirty="0" err="1" smtClean="0">
                <a:ea typeface="新細明體" panose="02020500000000000000" pitchFamily="18" charset="-120"/>
              </a:rPr>
              <a:t>ak</a:t>
            </a:r>
            <a:r>
              <a:rPr lang="en-US" altLang="zh-TW" b="0" dirty="0" smtClean="0">
                <a:ea typeface="新細明體" panose="02020500000000000000" pitchFamily="18" charset="-120"/>
              </a:rPr>
              <a:t> and </a:t>
            </a:r>
            <a:r>
              <a:rPr lang="en-US" altLang="zh-TW" b="0" dirty="0" err="1" smtClean="0">
                <a:ea typeface="新細明體" panose="02020500000000000000" pitchFamily="18" charset="-120"/>
              </a:rPr>
              <a:t>bk</a:t>
            </a:r>
            <a:r>
              <a:rPr lang="en-US" altLang="zh-TW" b="0" dirty="0" smtClean="0">
                <a:ea typeface="新細明體" panose="02020500000000000000" pitchFamily="18" charset="-120"/>
              </a:rPr>
              <a:t> engine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46697"/>
            <a:ext cx="2590800" cy="70809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774935"/>
            <a:ext cx="1565593" cy="2869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005" y="1891267"/>
            <a:ext cx="3332005" cy="663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967627" y="2776550"/>
                <a:ext cx="697178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627" y="2776550"/>
                <a:ext cx="697178" cy="641651"/>
              </a:xfrm>
              <a:prstGeom prst="rect">
                <a:avLst/>
              </a:prstGeom>
              <a:blipFill>
                <a:blip r:embed="rId7"/>
                <a:stretch>
                  <a:fillRect l="-76316" t="-110377" r="-91228" b="-153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536359" y="2774935"/>
                <a:ext cx="730841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359" y="2774935"/>
                <a:ext cx="730841" cy="641651"/>
              </a:xfrm>
              <a:prstGeom prst="rect">
                <a:avLst/>
              </a:prstGeom>
              <a:blipFill>
                <a:blip r:embed="rId8"/>
                <a:stretch>
                  <a:fillRect l="-71667" t="-111429" r="-87500" b="-156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4114800" y="2774935"/>
                <a:ext cx="864916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TW" sz="1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774935"/>
                <a:ext cx="864916" cy="641651"/>
              </a:xfrm>
              <a:prstGeom prst="rect">
                <a:avLst/>
              </a:prstGeom>
              <a:blipFill>
                <a:blip r:embed="rId9"/>
                <a:stretch>
                  <a:fillRect l="-60563" t="-111429" r="-73239" b="-156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4864763" y="2774935"/>
                <a:ext cx="727635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63" y="2774935"/>
                <a:ext cx="727635" cy="641651"/>
              </a:xfrm>
              <a:prstGeom prst="rect">
                <a:avLst/>
              </a:prstGeom>
              <a:blipFill>
                <a:blip r:embed="rId10"/>
                <a:stretch>
                  <a:fillRect l="-72269" t="-111429" r="-88235" b="-156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563636" y="5410200"/>
                <a:ext cx="429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36" y="5410200"/>
                <a:ext cx="42934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63636" y="5676120"/>
                <a:ext cx="426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36" y="5676120"/>
                <a:ext cx="42614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1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835678"/>
            <a:ext cx="4947527" cy="3307967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Coefficient Kernel Engine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Coefficient </a:t>
            </a:r>
            <a:r>
              <a:rPr lang="en-US" altLang="zh-TW" b="0" dirty="0" err="1" smtClean="0">
                <a:ea typeface="新細明體" panose="02020500000000000000" pitchFamily="18" charset="-120"/>
              </a:rPr>
              <a:t>ak</a:t>
            </a:r>
            <a:r>
              <a:rPr lang="en-US" altLang="zh-TW" b="0" dirty="0" smtClean="0">
                <a:ea typeface="新細明體" panose="02020500000000000000" pitchFamily="18" charset="-120"/>
              </a:rPr>
              <a:t> engine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46697"/>
            <a:ext cx="2590800" cy="70809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2005" y="1891267"/>
            <a:ext cx="3332005" cy="663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357304" y="5006926"/>
                <a:ext cx="697178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04" y="5006926"/>
                <a:ext cx="697178" cy="641651"/>
              </a:xfrm>
              <a:prstGeom prst="rect">
                <a:avLst/>
              </a:prstGeom>
              <a:blipFill>
                <a:blip r:embed="rId6"/>
                <a:stretch>
                  <a:fillRect l="-76316" t="-110377" r="-91228" b="-153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357304" y="5559644"/>
                <a:ext cx="730841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04" y="5559644"/>
                <a:ext cx="730841" cy="641651"/>
              </a:xfrm>
              <a:prstGeom prst="rect">
                <a:avLst/>
              </a:prstGeom>
              <a:blipFill>
                <a:blip r:embed="rId7"/>
                <a:stretch>
                  <a:fillRect l="-72500" t="-111429" r="-86667" b="-156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253100" y="4368567"/>
                <a:ext cx="864916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TW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TW" sz="1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100" y="4368567"/>
                <a:ext cx="864916" cy="641651"/>
              </a:xfrm>
              <a:prstGeom prst="rect">
                <a:avLst/>
              </a:prstGeom>
              <a:blipFill>
                <a:blip r:embed="rId8"/>
                <a:stretch>
                  <a:fillRect l="-61702" t="-111429" r="-74468" b="-156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402179" y="3819141"/>
                <a:ext cx="727635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179" y="3819141"/>
                <a:ext cx="727635" cy="641651"/>
              </a:xfrm>
              <a:prstGeom prst="rect">
                <a:avLst/>
              </a:prstGeom>
              <a:blipFill>
                <a:blip r:embed="rId9"/>
                <a:stretch>
                  <a:fillRect l="-72269" t="-109434" r="-88235" b="-153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772075" y="3274845"/>
                <a:ext cx="655179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</m:d>
                        </m:e>
                        <m:sup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TW" sz="1400" b="1" i="1" smtClean="0"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altLang="zh-TW" sz="1400" b="1" dirty="0" smtClean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075" y="3274845"/>
                <a:ext cx="655179" cy="3125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852739" y="4853037"/>
                <a:ext cx="429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739" y="4853037"/>
                <a:ext cx="42934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 bwMode="auto">
          <a:xfrm>
            <a:off x="5824632" y="4698165"/>
            <a:ext cx="880968" cy="25607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420416" y="5157313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0" i="0" dirty="0" smtClean="0"/>
              <a:t>10 stages pipelined</a:t>
            </a:r>
          </a:p>
          <a:p>
            <a:r>
              <a:rPr lang="en-US" altLang="zh-TW" sz="1400" b="0" i="0" dirty="0" smtClean="0"/>
              <a:t>divider</a:t>
            </a:r>
            <a:endParaRPr lang="zh-TW" altLang="en-US" sz="1400" b="0" i="0" dirty="0"/>
          </a:p>
        </p:txBody>
      </p:sp>
    </p:spTree>
    <p:extLst>
      <p:ext uri="{BB962C8B-B14F-4D97-AF65-F5344CB8AC3E}">
        <p14:creationId xmlns:p14="http://schemas.microsoft.com/office/powerpoint/2010/main" val="8065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Coefficient Kernel Engine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Coefficient </a:t>
            </a:r>
            <a:r>
              <a:rPr lang="en-US" altLang="zh-TW" b="0" dirty="0" err="1">
                <a:ea typeface="新細明體" panose="02020500000000000000" pitchFamily="18" charset="-120"/>
              </a:rPr>
              <a:t>b</a:t>
            </a:r>
            <a:r>
              <a:rPr lang="en-US" altLang="zh-TW" b="0" dirty="0" err="1" smtClean="0">
                <a:ea typeface="新細明體" panose="02020500000000000000" pitchFamily="18" charset="-120"/>
              </a:rPr>
              <a:t>k</a:t>
            </a:r>
            <a:r>
              <a:rPr lang="en-US" altLang="zh-TW" b="0" dirty="0" smtClean="0">
                <a:ea typeface="新細明體" panose="02020500000000000000" pitchFamily="18" charset="-120"/>
              </a:rPr>
              <a:t> engine</a:t>
            </a:r>
          </a:p>
          <a:p>
            <a:pPr eaLnBrk="1" hangingPunct="1"/>
            <a:endParaRPr lang="en-US" altLang="zh-TW" b="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b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b="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b="0" dirty="0" smtClean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b="0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Similar to fourth stage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23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21324" y="2861586"/>
                <a:ext cx="697178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4" y="2861586"/>
                <a:ext cx="697178" cy="641651"/>
              </a:xfrm>
              <a:prstGeom prst="rect">
                <a:avLst/>
              </a:prstGeom>
              <a:blipFill>
                <a:blip r:embed="rId3"/>
                <a:stretch>
                  <a:fillRect l="-76316" t="-110377" r="-91228" b="-153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7040802" y="3466569"/>
                <a:ext cx="426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2" y="3466569"/>
                <a:ext cx="42614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345" y="2178445"/>
            <a:ext cx="5471255" cy="176398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1713327"/>
            <a:ext cx="1706014" cy="312718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5507219" y="3247162"/>
            <a:ext cx="1340542" cy="25607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021324" y="2312160"/>
                <a:ext cx="730841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24" y="2312160"/>
                <a:ext cx="730841" cy="641651"/>
              </a:xfrm>
              <a:prstGeom prst="rect">
                <a:avLst/>
              </a:prstGeom>
              <a:blipFill>
                <a:blip r:embed="rId7"/>
                <a:stretch>
                  <a:fillRect l="-73109" t="-110377" r="-88235" b="-153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1286371" y="3466570"/>
                <a:ext cx="429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371" y="3466570"/>
                <a:ext cx="42934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圖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4613730"/>
            <a:ext cx="2498577" cy="7282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4690725"/>
            <a:ext cx="1169802" cy="38842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476" y="5700604"/>
            <a:ext cx="1706014" cy="312718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 bwMode="auto">
          <a:xfrm flipH="1">
            <a:off x="5181600" y="5079145"/>
            <a:ext cx="674502" cy="621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9" name="直線單箭頭接點 28"/>
          <p:cNvCxnSpPr>
            <a:stCxn id="7" idx="2"/>
          </p:cNvCxnSpPr>
          <p:nvPr/>
        </p:nvCxnSpPr>
        <p:spPr bwMode="auto">
          <a:xfrm>
            <a:off x="5461701" y="5079145"/>
            <a:ext cx="329499" cy="7028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2" name="直線單箭頭接點 31"/>
          <p:cNvCxnSpPr/>
          <p:nvPr/>
        </p:nvCxnSpPr>
        <p:spPr bwMode="auto">
          <a:xfrm>
            <a:off x="5233101" y="5079145"/>
            <a:ext cx="749834" cy="621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6" name="文字方塊 35"/>
          <p:cNvSpPr txBox="1"/>
          <p:nvPr/>
        </p:nvSpPr>
        <p:spPr>
          <a:xfrm>
            <a:off x="5334000" y="3591580"/>
            <a:ext cx="16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0" i="0" dirty="0" smtClean="0"/>
              <a:t>5 stages pipelined</a:t>
            </a:r>
          </a:p>
          <a:p>
            <a:r>
              <a:rPr lang="en-US" altLang="zh-TW" sz="1400" b="0" i="0" dirty="0" smtClean="0"/>
              <a:t>divider</a:t>
            </a:r>
            <a:endParaRPr lang="zh-TW" altLang="en-US" sz="1400" b="0" i="0" dirty="0"/>
          </a:p>
        </p:txBody>
      </p:sp>
    </p:spTree>
    <p:extLst>
      <p:ext uri="{BB962C8B-B14F-4D97-AF65-F5344CB8AC3E}">
        <p14:creationId xmlns:p14="http://schemas.microsoft.com/office/powerpoint/2010/main" val="95460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Coefficient Kernel Engine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Coefficient </a:t>
            </a:r>
            <a:r>
              <a:rPr lang="en-US" altLang="zh-TW" b="0" dirty="0" err="1" smtClean="0">
                <a:ea typeface="新細明體" panose="02020500000000000000" pitchFamily="18" charset="-120"/>
              </a:rPr>
              <a:t>ak</a:t>
            </a:r>
            <a:r>
              <a:rPr lang="en-US" altLang="zh-TW" b="0" dirty="0" smtClean="0">
                <a:ea typeface="新細明體" panose="02020500000000000000" pitchFamily="18" charset="-120"/>
              </a:rPr>
              <a:t>/ </a:t>
            </a:r>
            <a:r>
              <a:rPr lang="en-US" altLang="zh-TW" b="0" dirty="0" err="1" smtClean="0">
                <a:ea typeface="新細明體" panose="02020500000000000000" pitchFamily="18" charset="-120"/>
              </a:rPr>
              <a:t>bk</a:t>
            </a:r>
            <a:r>
              <a:rPr lang="en-US" altLang="zh-TW" b="0" dirty="0" smtClean="0">
                <a:ea typeface="新細明體" panose="02020500000000000000" pitchFamily="18" charset="-120"/>
              </a:rPr>
              <a:t> engine</a:t>
            </a:r>
          </a:p>
          <a:p>
            <a:pPr lvl="1" eaLnBrk="1" hangingPunct="1"/>
            <a:r>
              <a:rPr lang="en-US" altLang="zh-TW" dirty="0" err="1" smtClean="0">
                <a:ea typeface="新細明體" panose="02020500000000000000" pitchFamily="18" charset="-120"/>
              </a:rPr>
              <a:t>Wordlength</a:t>
            </a:r>
            <a:r>
              <a:rPr lang="en-US" altLang="zh-TW" dirty="0" smtClean="0">
                <a:ea typeface="新細明體" panose="02020500000000000000" pitchFamily="18" charset="-120"/>
              </a:rPr>
              <a:t> (fraction bits) vs. PSNR (</a:t>
            </a:r>
            <a:r>
              <a:rPr lang="en-US" altLang="zh-TW" dirty="0" err="1" smtClean="0">
                <a:ea typeface="新細明體" panose="02020500000000000000" pitchFamily="18" charset="-120"/>
              </a:rPr>
              <a:t>db</a:t>
            </a:r>
            <a:r>
              <a:rPr lang="en-US" altLang="zh-TW" dirty="0" smtClean="0">
                <a:ea typeface="新細明體" panose="02020500000000000000" pitchFamily="18" charset="-120"/>
              </a:rPr>
              <a:t>)</a:t>
            </a:r>
          </a:p>
          <a:p>
            <a:pPr lvl="1" eaLnBrk="1" hangingPunct="1"/>
            <a:r>
              <a:rPr lang="en-US" altLang="zh-TW" dirty="0"/>
              <a:t># of fractional bits of </a:t>
            </a:r>
            <a:r>
              <a:rPr lang="en-US" altLang="zh-TW" dirty="0" err="1"/>
              <a:t>ak</a:t>
            </a:r>
            <a:r>
              <a:rPr lang="en-US" altLang="zh-TW" dirty="0"/>
              <a:t> affects more than </a:t>
            </a:r>
            <a:r>
              <a:rPr lang="en-US" altLang="zh-TW" dirty="0" err="1" smtClean="0"/>
              <a:t>bk</a:t>
            </a:r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Choice of # of bits also depends on application/ window size</a:t>
            </a:r>
            <a:endParaRPr lang="zh-TW" altLang="en-US" dirty="0"/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00867"/>
            <a:ext cx="4953000" cy="3423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876800" y="3124200"/>
                <a:ext cx="4572000" cy="7078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 eaLnBrk="1" hangingPunct="1"/>
                <a:r>
                  <a:rPr lang="en-US" altLang="zh-TW" sz="2000" b="0" i="0" dirty="0">
                    <a:ea typeface="新細明體" panose="02020500000000000000" pitchFamily="18" charset="-120"/>
                  </a:rPr>
                  <a:t>Final choice of fractional bits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b="0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b="0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 b="0" i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k</m:t>
                            </m:r>
                          </m:sub>
                        </m:sSub>
                        <m:r>
                          <a:rPr lang="en-US" altLang="zh-TW" sz="2000" b="0" i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b="0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000" b="0" i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000" b="0" i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a:rPr lang="en-US" altLang="zh-TW" sz="2000" b="0" i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=(8, 1)</m:t>
                    </m:r>
                  </m:oMath>
                </a14:m>
                <a:endParaRPr lang="en-US" altLang="zh-TW" sz="2000" b="0" i="0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3124200"/>
                <a:ext cx="4572000" cy="707886"/>
              </a:xfrm>
              <a:prstGeom prst="rect">
                <a:avLst/>
              </a:prstGeom>
              <a:blipFill>
                <a:blip r:embed="rId4"/>
                <a:stretch>
                  <a:fillRect t="-5172" b="-77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12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Architecture</a:t>
            </a:r>
            <a:endParaRPr lang="zh-TW" altLang="en-US" dirty="0" smtClean="0"/>
          </a:p>
        </p:txBody>
      </p:sp>
      <p:sp>
        <p:nvSpPr>
          <p:cNvPr id="1843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42ACBFE-4A16-4E49-B257-35F815D0485C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25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8437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270041"/>
            <a:ext cx="8143875" cy="5016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750964" y="2133600"/>
                <a:ext cx="594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64" y="2133600"/>
                <a:ext cx="594072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09800" y="2396434"/>
                <a:ext cx="62549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396434"/>
                <a:ext cx="625491" cy="324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242949" y="3112948"/>
                <a:ext cx="475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49" y="3112948"/>
                <a:ext cx="4758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233450" y="3304936"/>
                <a:ext cx="517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450" y="3304936"/>
                <a:ext cx="51751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586033" y="5218212"/>
                <a:ext cx="513602" cy="31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3" y="5218212"/>
                <a:ext cx="513602" cy="3182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76534" y="5410200"/>
                <a:ext cx="6259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534" y="5410200"/>
                <a:ext cx="62594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345036" y="3675906"/>
                <a:ext cx="403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36" y="3675906"/>
                <a:ext cx="40318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67200" y="3675906"/>
                <a:ext cx="394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675906"/>
                <a:ext cx="39427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987258" y="3522017"/>
                <a:ext cx="380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258" y="3522017"/>
                <a:ext cx="380617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568537" y="2566929"/>
                <a:ext cx="5434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7" y="2566929"/>
                <a:ext cx="54348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036619" y="2441377"/>
                <a:ext cx="403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19" y="2441377"/>
                <a:ext cx="403187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062701" y="2993846"/>
                <a:ext cx="418896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01" y="2993846"/>
                <a:ext cx="418896" cy="324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041273" y="4888146"/>
                <a:ext cx="394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273" y="4888146"/>
                <a:ext cx="39427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25563" y="5475364"/>
                <a:ext cx="409984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63" y="5475364"/>
                <a:ext cx="409984" cy="324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543118" y="5329779"/>
                <a:ext cx="549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18" y="5329779"/>
                <a:ext cx="549573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 bwMode="auto">
          <a:xfrm>
            <a:off x="4917845" y="2193231"/>
            <a:ext cx="2168755" cy="413136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858385" y="1754100"/>
            <a:ext cx="214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0" i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to First Stage </a:t>
            </a:r>
            <a:endParaRPr lang="zh-TW" altLang="en-US" sz="1800" b="0" i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7134223" y="2189497"/>
            <a:ext cx="1417495" cy="413136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926141" y="1754100"/>
            <a:ext cx="204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0" i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to </a:t>
            </a:r>
            <a:r>
              <a:rPr lang="en-US" altLang="zh-TW" sz="1800" b="0" i="0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bk</a:t>
            </a:r>
            <a:r>
              <a:rPr lang="en-US" altLang="zh-TW" sz="1800" b="0" i="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engine</a:t>
            </a:r>
            <a:endParaRPr lang="zh-TW" altLang="en-US" sz="1800" b="0" i="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33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27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Achieving speed of 30 fps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rgbClr val="4C4CC4"/>
                  </a:buClr>
                  <a:buSzPct val="120000"/>
                  <a:buFont typeface="Wingdings" panose="05000000000000000000" pitchFamily="2" charset="2"/>
                  <a:buChar char="w"/>
                </a:pPr>
                <a:r>
                  <a:rPr lang="en-US" altLang="zh-TW" sz="2800" dirty="0" smtClean="0"/>
                  <a:t>Window size = </a:t>
                </a:r>
                <a14:m>
                  <m:oMath xmlns:m="http://schemas.openxmlformats.org/officeDocument/2006/math">
                    <m:r>
                      <a:rPr lang="en-US" altLang="zh-TW" sz="2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altLang="zh-TW" sz="2800" b="0" dirty="0" smtClean="0"/>
              </a:p>
              <a:p>
                <a:pPr marL="342900" lvl="1" indent="-342900" eaLnBrk="1" hangingPunct="1">
                  <a:buClr>
                    <a:srgbClr val="4C4CC4"/>
                  </a:buClr>
                  <a:buSzPct val="120000"/>
                  <a:buFont typeface="Wingdings" panose="05000000000000000000" pitchFamily="2" charset="2"/>
                  <a:buChar char="w"/>
                </a:pPr>
                <a:r>
                  <a:rPr lang="en-US" altLang="zh-TW" sz="2800" dirty="0" smtClean="0"/>
                  <a:t>Stripe width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800" b="0" dirty="0" smtClean="0"/>
                  <a:t>;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=(1080, 1920)</m:t>
                    </m:r>
                  </m:oMath>
                </a14:m>
                <a:r>
                  <a:rPr lang="en-US" altLang="zh-TW" sz="2800" b="0" dirty="0" smtClean="0"/>
                  <a:t> </a:t>
                </a:r>
              </a:p>
              <a:p>
                <a:pPr marL="342900" lvl="1" indent="-342900" eaLnBrk="1" hangingPunct="1">
                  <a:buClr>
                    <a:srgbClr val="4C4CC4"/>
                  </a:buClr>
                  <a:buSzPct val="120000"/>
                  <a:buFont typeface="Wingdings" panose="05000000000000000000" pitchFamily="2" charset="2"/>
                  <a:buChar char="w"/>
                </a:pPr>
                <a:r>
                  <a:rPr lang="en-US" altLang="zh-TW" sz="2800" b="0" dirty="0" smtClean="0"/>
                  <a:t>Total number of computation cycle:</a:t>
                </a:r>
              </a:p>
              <a:p>
                <a:pPr lvl="1" eaLnBrk="1" hangingPunct="1"/>
                <a14:m>
                  <m:oMath xmlns:m="http://schemas.openxmlformats.org/officeDocument/2006/math">
                    <m:d>
                      <m:dPr>
                        <m:begChr m:val="⌈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⌉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altLang="zh-TW" b="0" dirty="0" smtClean="0"/>
              </a:p>
            </p:txBody>
          </p:sp>
        </mc:Choice>
        <mc:Fallback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  <a:blipFill>
                <a:blip r:embed="rId3"/>
                <a:stretch>
                  <a:fillRect l="-1818" t="-2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1" y="3924020"/>
            <a:ext cx="3910175" cy="2199473"/>
          </a:xfrm>
          <a:prstGeom prst="rect">
            <a:avLst/>
          </a:prstGeom>
        </p:spPr>
      </p:pic>
      <p:sp>
        <p:nvSpPr>
          <p:cNvPr id="4" name="右大括弧 3"/>
          <p:cNvSpPr/>
          <p:nvPr/>
        </p:nvSpPr>
        <p:spPr bwMode="auto">
          <a:xfrm rot="16200000">
            <a:off x="2071526" y="3262472"/>
            <a:ext cx="228600" cy="1018855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5" name="右大括弧 14"/>
          <p:cNvSpPr/>
          <p:nvPr/>
        </p:nvSpPr>
        <p:spPr bwMode="auto">
          <a:xfrm rot="16200000">
            <a:off x="1423824" y="3633626"/>
            <a:ext cx="228600" cy="276546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912867" y="3262069"/>
                <a:ext cx="5459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TW" altLang="en-US" sz="2000" b="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67" y="3262069"/>
                <a:ext cx="54591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2556977" y="3309849"/>
                <a:ext cx="5531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TW" altLang="en-US" sz="2000" b="0" dirty="0"/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977" y="3309849"/>
                <a:ext cx="55310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1258445" y="3309849"/>
                <a:ext cx="5531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TW" altLang="en-US" sz="2000" b="0" dirty="0"/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445" y="3309849"/>
                <a:ext cx="55310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25" y="3896527"/>
            <a:ext cx="3910175" cy="2199473"/>
          </a:xfrm>
          <a:prstGeom prst="rect">
            <a:avLst/>
          </a:prstGeom>
        </p:spPr>
      </p:pic>
      <p:sp>
        <p:nvSpPr>
          <p:cNvPr id="22" name="右大括弧 21"/>
          <p:cNvSpPr/>
          <p:nvPr/>
        </p:nvSpPr>
        <p:spPr bwMode="auto">
          <a:xfrm rot="16200000">
            <a:off x="2719227" y="3628696"/>
            <a:ext cx="228600" cy="276546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3" name="右大括弧 22"/>
          <p:cNvSpPr/>
          <p:nvPr/>
        </p:nvSpPr>
        <p:spPr bwMode="auto">
          <a:xfrm rot="16200000">
            <a:off x="7320884" y="3191895"/>
            <a:ext cx="228600" cy="1018855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4" name="右大括弧 23"/>
          <p:cNvSpPr/>
          <p:nvPr/>
        </p:nvSpPr>
        <p:spPr bwMode="auto">
          <a:xfrm rot="16200000">
            <a:off x="6673182" y="3563049"/>
            <a:ext cx="228600" cy="276546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7162225" y="3191492"/>
                <a:ext cx="5459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zh-TW" altLang="en-US" sz="2000" b="0" dirty="0"/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225" y="3191492"/>
                <a:ext cx="545919" cy="4001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7806335" y="3239272"/>
                <a:ext cx="5531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TW" altLang="en-US" sz="2000" b="0" dirty="0"/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335" y="3239272"/>
                <a:ext cx="5531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/>
              <p:cNvSpPr txBox="1"/>
              <p:nvPr/>
            </p:nvSpPr>
            <p:spPr>
              <a:xfrm>
                <a:off x="6507803" y="3239272"/>
                <a:ext cx="5531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TW" altLang="en-US" sz="2000" b="0" dirty="0"/>
              </a:p>
            </p:txBody>
          </p:sp>
        </mc:Choice>
        <mc:Fallback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803" y="3239272"/>
                <a:ext cx="55310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大括弧 27"/>
          <p:cNvSpPr/>
          <p:nvPr/>
        </p:nvSpPr>
        <p:spPr bwMode="auto">
          <a:xfrm rot="16200000">
            <a:off x="7968585" y="3558119"/>
            <a:ext cx="228600" cy="276546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438400" y="3924020"/>
            <a:ext cx="513014" cy="2199473"/>
          </a:xfrm>
          <a:prstGeom prst="rect">
            <a:avLst/>
          </a:prstGeom>
          <a:solidFill>
            <a:srgbClr val="FFD961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654252" y="3883931"/>
            <a:ext cx="513014" cy="2199473"/>
          </a:xfrm>
          <a:prstGeom prst="rect">
            <a:avLst/>
          </a:prstGeom>
          <a:solidFill>
            <a:srgbClr val="FFD961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884391" y="339440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overlap</a:t>
            </a:r>
            <a:endParaRPr lang="zh-TW" altLang="en-US" dirty="0"/>
          </a:p>
        </p:txBody>
      </p:sp>
      <p:cxnSp>
        <p:nvCxnSpPr>
          <p:cNvPr id="21" name="弧形接點 20"/>
          <p:cNvCxnSpPr>
            <a:stCxn id="19" idx="1"/>
            <a:endCxn id="16" idx="0"/>
          </p:cNvCxnSpPr>
          <p:nvPr/>
        </p:nvCxnSpPr>
        <p:spPr bwMode="auto">
          <a:xfrm rot="10800000" flipV="1">
            <a:off x="2694907" y="3625242"/>
            <a:ext cx="1189484" cy="29877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弧形接點 33"/>
          <p:cNvCxnSpPr>
            <a:stCxn id="19" idx="3"/>
            <a:endCxn id="30" idx="0"/>
          </p:cNvCxnSpPr>
          <p:nvPr/>
        </p:nvCxnSpPr>
        <p:spPr bwMode="auto">
          <a:xfrm>
            <a:off x="5114215" y="3625242"/>
            <a:ext cx="1796544" cy="258689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127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Achieving speed of 30 fps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</p:spPr>
            <p:txBody>
              <a:bodyPr/>
              <a:lstStyle/>
              <a:p>
                <a:pPr marL="342900" lvl="1" indent="-342900" eaLnBrk="1" hangingPunct="1">
                  <a:buClr>
                    <a:srgbClr val="4C4CC4"/>
                  </a:buClr>
                  <a:buSzPct val="120000"/>
                  <a:buFont typeface="Wingdings" panose="05000000000000000000" pitchFamily="2" charset="2"/>
                  <a:buChar char="w"/>
                </a:pPr>
                <a:r>
                  <a:rPr lang="en-US" altLang="zh-TW" sz="2800" dirty="0" smtClean="0"/>
                  <a:t>Window size = </a:t>
                </a:r>
                <a14:m>
                  <m:oMath xmlns:m="http://schemas.openxmlformats.org/officeDocument/2006/math">
                    <m:r>
                      <a:rPr lang="en-US" altLang="zh-TW" sz="2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+1, 2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altLang="zh-TW" sz="2800" b="0" dirty="0" smtClean="0"/>
              </a:p>
              <a:p>
                <a:pPr marL="342900" lvl="1" indent="-342900" eaLnBrk="1" hangingPunct="1">
                  <a:buClr>
                    <a:srgbClr val="4C4CC4"/>
                  </a:buClr>
                  <a:buSzPct val="120000"/>
                  <a:buFont typeface="Wingdings" panose="05000000000000000000" pitchFamily="2" charset="2"/>
                  <a:buChar char="w"/>
                </a:pPr>
                <a:r>
                  <a:rPr lang="en-US" altLang="zh-TW" sz="2800" dirty="0" smtClean="0"/>
                  <a:t>Stripe width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TW" sz="2800" b="0" dirty="0" smtClean="0"/>
                  <a:t>;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=(1080, 1920)</m:t>
                    </m:r>
                  </m:oMath>
                </a14:m>
                <a:r>
                  <a:rPr lang="en-US" altLang="zh-TW" sz="2800" b="0" dirty="0" smtClean="0"/>
                  <a:t> </a:t>
                </a:r>
              </a:p>
              <a:p>
                <a:pPr marL="342900" lvl="1" indent="-342900" eaLnBrk="1" hangingPunct="1">
                  <a:buClr>
                    <a:srgbClr val="4C4CC4"/>
                  </a:buClr>
                  <a:buSzPct val="120000"/>
                  <a:buFont typeface="Wingdings" panose="05000000000000000000" pitchFamily="2" charset="2"/>
                  <a:buChar char="w"/>
                </a:pPr>
                <a:r>
                  <a:rPr lang="en-US" altLang="zh-TW" sz="2800" b="0" dirty="0" smtClean="0"/>
                  <a:t>Total number of computation cycle:</a:t>
                </a:r>
              </a:p>
              <a:p>
                <a:pPr lvl="1" eaLnBrk="1" hangingPunct="1"/>
                <a14:m>
                  <m:oMath xmlns:m="http://schemas.openxmlformats.org/officeDocument/2006/math">
                    <m:d>
                      <m:dPr>
                        <m:begChr m:val="⌈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⌉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  <a:blipFill>
                <a:blip r:embed="rId3"/>
                <a:stretch>
                  <a:fillRect l="-1818" t="-2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63" y="3454212"/>
            <a:ext cx="4457238" cy="2776808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 bwMode="auto">
          <a:xfrm flipV="1">
            <a:off x="2971800" y="3352800"/>
            <a:ext cx="0" cy="2971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32768" y="3810000"/>
                <a:ext cx="2015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800" b="0" i="0" dirty="0" smtClean="0">
                    <a:solidFill>
                      <a:srgbClr val="FF0000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TW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=120</m:t>
                    </m:r>
                  </m:oMath>
                </a14:m>
                <a:endParaRPr lang="zh-TW" altLang="en-US" sz="1800" b="0" i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68" y="3810000"/>
                <a:ext cx="2015232" cy="369332"/>
              </a:xfrm>
              <a:prstGeom prst="rect">
                <a:avLst/>
              </a:prstGeom>
              <a:blipFill>
                <a:blip r:embed="rId5"/>
                <a:stretch>
                  <a:fillRect l="-2417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051" y="3454212"/>
            <a:ext cx="3774232" cy="1409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832276" y="4939674"/>
                <a:ext cx="3042691" cy="1074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b="0" i="0" dirty="0" smtClean="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0" dirty="0">
                                  <a:latin typeface="Cambria Math" panose="02040503050406030204" pitchFamily="18" charset="0"/>
                                </a:rPr>
                                <m:t>2.025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b="0" i="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>
                                  <a:latin typeface="Cambria Math" panose="02040503050406030204" pitchFamily="18" charset="0"/>
                                </a:rPr>
                                <m:t>ms</m:t>
                              </m:r>
                              <m:r>
                                <a:rPr lang="en-US" altLang="zh-TW" sz="2000" b="0" i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>
                                  <a:latin typeface="Cambria Math" panose="02040503050406030204" pitchFamily="18" charset="0"/>
                                </a:rPr>
                                <m:t>stripe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b="0" i="0" dirty="0"/>
                                <m:t> </m:t>
                              </m:r>
                            </m:e>
                            <m:e>
                              <m:r>
                                <a:rPr lang="en-US" altLang="zh-TW" sz="2000" b="0" dirty="0">
                                  <a:latin typeface="Cambria Math" panose="02040503050406030204" pitchFamily="18" charset="0"/>
                                </a:rPr>
                                <m:t>32.4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b="0" i="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>
                                  <a:latin typeface="Cambria Math" panose="02040503050406030204" pitchFamily="18" charset="0"/>
                                </a:rPr>
                                <m:t>ms</m:t>
                              </m:r>
                              <m:r>
                                <a:rPr lang="en-US" altLang="zh-TW" sz="2000" b="0" i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b="0" i="0">
                                  <a:latin typeface="Cambria Math" panose="02040503050406030204" pitchFamily="18" charset="0"/>
                                </a:rPr>
                                <m:t>frame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b="0" i="0" dirty="0"/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TW" sz="2000" b="0" i="0" dirty="0"/>
                                <m:t>0.972 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b="0" i="0" dirty="0"/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b="0" i="0" dirty="0"/>
                                <m:t>/30 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b="0" i="0" dirty="0"/>
                                <m:t>frame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b="0" i="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276" y="4939674"/>
                <a:ext cx="3042691" cy="10749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 bwMode="auto">
          <a:xfrm>
            <a:off x="5287794" y="5383906"/>
            <a:ext cx="479366" cy="186445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7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Synthesis result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Technology: TSMC 40 nm</a:t>
            </a:r>
          </a:p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High/ Regular/ Low threshold voltage cells</a:t>
            </a:r>
          </a:p>
          <a:p>
            <a:pPr eaLnBrk="1" hangingPunct="1"/>
            <a:endParaRPr lang="en-US" altLang="zh-TW" dirty="0" smtClean="0"/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28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9360815"/>
                  </p:ext>
                </p:extLst>
              </p:nvPr>
            </p:nvGraphicFramePr>
            <p:xfrm>
              <a:off x="568578" y="2385039"/>
              <a:ext cx="4958843" cy="3752598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952780">
                      <a:extLst>
                        <a:ext uri="{9D8B030D-6E8A-4147-A177-3AD203B41FA5}">
                          <a16:colId xmlns:a16="http://schemas.microsoft.com/office/drawing/2014/main" val="3363928325"/>
                        </a:ext>
                      </a:extLst>
                    </a:gridCol>
                    <a:gridCol w="3006063">
                      <a:extLst>
                        <a:ext uri="{9D8B030D-6E8A-4147-A177-3AD203B41FA5}">
                          <a16:colId xmlns:a16="http://schemas.microsoft.com/office/drawing/2014/main" val="4108110008"/>
                        </a:ext>
                      </a:extLst>
                    </a:gridCol>
                  </a:tblGrid>
                  <a:tr h="61656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Original 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design</a:t>
                          </a:r>
                        </a:p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(100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MHz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9132591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Dynamic 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5.314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707949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Leakage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0.9766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7722924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6.290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7370208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Memory 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415232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Comb+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Noncomb</a:t>
                          </a:r>
                          <a:endParaRPr lang="en-US" altLang="zh-TW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37733.85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370706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81458.26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212869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ratio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80.00/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9.00/ 11.00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049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9360815"/>
                  </p:ext>
                </p:extLst>
              </p:nvPr>
            </p:nvGraphicFramePr>
            <p:xfrm>
              <a:off x="568578" y="2385039"/>
              <a:ext cx="4958843" cy="3752598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952780">
                      <a:extLst>
                        <a:ext uri="{9D8B030D-6E8A-4147-A177-3AD203B41FA5}">
                          <a16:colId xmlns:a16="http://schemas.microsoft.com/office/drawing/2014/main" val="3363928325"/>
                        </a:ext>
                      </a:extLst>
                    </a:gridCol>
                    <a:gridCol w="3006063">
                      <a:extLst>
                        <a:ext uri="{9D8B030D-6E8A-4147-A177-3AD203B41FA5}">
                          <a16:colId xmlns:a16="http://schemas.microsoft.com/office/drawing/2014/main" val="410811000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Original 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design</a:t>
                          </a:r>
                        </a:p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(100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MHz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9132591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Dynamic 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5.314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707949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Leakage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0.9766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77229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6.290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73702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Memory 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4152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Comb+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Noncomb</a:t>
                          </a:r>
                          <a:endParaRPr lang="en-US" altLang="zh-TW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37733.85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3707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2" t="-835000" r="-154206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81458.26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2128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ratio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80.00/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9.00/ 11.00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049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864" y="3643289"/>
            <a:ext cx="3162034" cy="2205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366" y="2438400"/>
            <a:ext cx="3048000" cy="1012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93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Architectural Transform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29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270041"/>
            <a:ext cx="8143875" cy="5016459"/>
          </a:xfrm>
          <a:prstGeom prst="rect">
            <a:avLst/>
          </a:prstGeom>
          <a:effectLst>
            <a:reflection stA="45000" endPos="1000" dist="50800" dir="5400000" sy="-100000" algn="bl" rotWithShape="0"/>
          </a:effectLst>
        </p:spPr>
      </p:pic>
      <p:sp>
        <p:nvSpPr>
          <p:cNvPr id="11" name="矩形 10"/>
          <p:cNvSpPr/>
          <p:nvPr/>
        </p:nvSpPr>
        <p:spPr bwMode="auto">
          <a:xfrm>
            <a:off x="685800" y="2269431"/>
            <a:ext cx="2209800" cy="108336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85800" y="4800600"/>
            <a:ext cx="2209800" cy="93096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105400" y="2421831"/>
            <a:ext cx="1905000" cy="93096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105400" y="4800600"/>
            <a:ext cx="1905000" cy="93096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87339" y="1371600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0" i="0" dirty="0" smtClean="0">
                <a:solidFill>
                  <a:srgbClr val="FF0000"/>
                </a:solidFill>
              </a:rPr>
              <a:t>Data-Interleaving</a:t>
            </a:r>
            <a:endParaRPr lang="zh-TW" altLang="en-US" sz="1800" b="0" i="0" dirty="0">
              <a:solidFill>
                <a:srgbClr val="FF0000"/>
              </a:solidFill>
            </a:endParaRPr>
          </a:p>
        </p:txBody>
      </p:sp>
      <p:cxnSp>
        <p:nvCxnSpPr>
          <p:cNvPr id="5" name="弧形接點 4"/>
          <p:cNvCxnSpPr>
            <a:stCxn id="3" idx="3"/>
            <a:endCxn id="13" idx="0"/>
          </p:cNvCxnSpPr>
          <p:nvPr/>
        </p:nvCxnSpPr>
        <p:spPr bwMode="auto">
          <a:xfrm>
            <a:off x="2476986" y="1556266"/>
            <a:ext cx="3580914" cy="865565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弧形接點 16"/>
          <p:cNvCxnSpPr>
            <a:stCxn id="3" idx="3"/>
            <a:endCxn id="14" idx="0"/>
          </p:cNvCxnSpPr>
          <p:nvPr/>
        </p:nvCxnSpPr>
        <p:spPr bwMode="auto">
          <a:xfrm>
            <a:off x="2476986" y="1556266"/>
            <a:ext cx="3580914" cy="3244334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弧形接點 19"/>
          <p:cNvCxnSpPr>
            <a:stCxn id="3" idx="1"/>
            <a:endCxn id="12" idx="1"/>
          </p:cNvCxnSpPr>
          <p:nvPr/>
        </p:nvCxnSpPr>
        <p:spPr bwMode="auto">
          <a:xfrm rot="10800000" flipH="1" flipV="1">
            <a:off x="487338" y="1556265"/>
            <a:ext cx="198461" cy="3709819"/>
          </a:xfrm>
          <a:prstGeom prst="curvedConnector3">
            <a:avLst>
              <a:gd name="adj1" fmla="val -115186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弧形接點 22"/>
          <p:cNvCxnSpPr>
            <a:stCxn id="3" idx="1"/>
            <a:endCxn id="11" idx="1"/>
          </p:cNvCxnSpPr>
          <p:nvPr/>
        </p:nvCxnSpPr>
        <p:spPr bwMode="auto">
          <a:xfrm rot="10800000" flipH="1" flipV="1">
            <a:off x="487338" y="1556266"/>
            <a:ext cx="198461" cy="1254850"/>
          </a:xfrm>
          <a:prstGeom prst="curvedConnector3">
            <a:avLst>
              <a:gd name="adj1" fmla="val -115186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2291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Motivation</a:t>
            </a:r>
            <a:endParaRPr lang="zh-TW" altLang="en-US" smtClean="0"/>
          </a:p>
        </p:txBody>
      </p:sp>
      <p:sp>
        <p:nvSpPr>
          <p:cNvPr id="1024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 smtClean="0"/>
              <a:t>Guided image filter is an edge-preserving filter that can run in constant time </a:t>
            </a:r>
          </a:p>
          <a:p>
            <a:r>
              <a:rPr lang="en-US" altLang="zh-TW" b="0" dirty="0" smtClean="0"/>
              <a:t>A wide range of application in the modern computer vision world uses guided image filtering</a:t>
            </a:r>
            <a:endParaRPr lang="zh-TW" altLang="en-US" b="0" dirty="0" smtClean="0"/>
          </a:p>
        </p:txBody>
      </p:sp>
      <p:sp>
        <p:nvSpPr>
          <p:cNvPr id="1024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48917F3-49AC-47D8-86EB-129E527DDEE7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24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1024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95625"/>
            <a:ext cx="4400550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4729163"/>
            <a:ext cx="1449388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4729163"/>
            <a:ext cx="1449388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4729163"/>
            <a:ext cx="1449388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文字方塊 6"/>
          <p:cNvSpPr txBox="1">
            <a:spLocks noChangeArrowheads="1"/>
          </p:cNvSpPr>
          <p:nvPr/>
        </p:nvSpPr>
        <p:spPr bwMode="auto">
          <a:xfrm>
            <a:off x="766763" y="5961063"/>
            <a:ext cx="850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i="0">
                <a:latin typeface="Calibri" panose="020F0502020204030204" pitchFamily="34" charset="0"/>
              </a:rPr>
              <a:t>Left image</a:t>
            </a:r>
            <a:endParaRPr lang="zh-TW" altLang="en-US" sz="1200" i="0">
              <a:latin typeface="Calibri" panose="020F0502020204030204" pitchFamily="34" charset="0"/>
            </a:endParaRPr>
          </a:p>
        </p:txBody>
      </p:sp>
      <p:sp>
        <p:nvSpPr>
          <p:cNvPr id="10251" name="文字方塊 13"/>
          <p:cNvSpPr txBox="1">
            <a:spLocks noChangeArrowheads="1"/>
          </p:cNvSpPr>
          <p:nvPr/>
        </p:nvSpPr>
        <p:spPr bwMode="auto">
          <a:xfrm>
            <a:off x="2290763" y="5962650"/>
            <a:ext cx="9413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i="0">
                <a:latin typeface="Calibri" panose="020F0502020204030204" pitchFamily="34" charset="0"/>
              </a:rPr>
              <a:t>Right image</a:t>
            </a:r>
            <a:endParaRPr lang="zh-TW" altLang="en-US" sz="1200" i="0">
              <a:latin typeface="Calibri" panose="020F0502020204030204" pitchFamily="34" charset="0"/>
            </a:endParaRPr>
          </a:p>
        </p:txBody>
      </p:sp>
      <p:sp>
        <p:nvSpPr>
          <p:cNvPr id="10252" name="文字方塊 14"/>
          <p:cNvSpPr txBox="1">
            <a:spLocks noChangeArrowheads="1"/>
          </p:cNvSpPr>
          <p:nvPr/>
        </p:nvSpPr>
        <p:spPr bwMode="auto">
          <a:xfrm>
            <a:off x="3819525" y="5962650"/>
            <a:ext cx="7588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i="0">
                <a:latin typeface="Calibri" panose="020F0502020204030204" pitchFamily="34" charset="0"/>
              </a:rPr>
              <a:t>Disparity</a:t>
            </a:r>
            <a:endParaRPr lang="zh-TW" altLang="en-US" sz="1200" i="0">
              <a:latin typeface="Calibri" panose="020F0502020204030204" pitchFamily="34" charset="0"/>
            </a:endParaRPr>
          </a:p>
        </p:txBody>
      </p:sp>
      <p:pic>
        <p:nvPicPr>
          <p:cNvPr id="10253" name="圖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3095625"/>
            <a:ext cx="3756025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Architectural Transform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 smtClean="0"/>
              <a:t>Original IIE engine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30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82987"/>
            <a:ext cx="5862638" cy="52321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621187"/>
            <a:ext cx="4992062" cy="3063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743299" y="3465612"/>
                <a:ext cx="475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299" y="3465612"/>
                <a:ext cx="47583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59924" y="4110894"/>
                <a:ext cx="517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24" y="4110894"/>
                <a:ext cx="51751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Architectural Transform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/>
              <a:t>Data-interleaved</a:t>
            </a:r>
            <a:r>
              <a:rPr lang="en-US" altLang="zh-TW" b="0" dirty="0" smtClean="0"/>
              <a:t> IIE engine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31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82987"/>
            <a:ext cx="5862638" cy="5232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737658"/>
            <a:ext cx="7251158" cy="3581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5802455" y="4146434"/>
                <a:ext cx="475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455" y="4146434"/>
                <a:ext cx="47583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781616" y="3426023"/>
                <a:ext cx="517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616" y="3426023"/>
                <a:ext cx="51751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810082" y="3157834"/>
                <a:ext cx="475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82" y="3157834"/>
                <a:ext cx="47583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弧形箭號 (下彎) 11"/>
          <p:cNvSpPr/>
          <p:nvPr/>
        </p:nvSpPr>
        <p:spPr bwMode="auto">
          <a:xfrm>
            <a:off x="2362200" y="2908099"/>
            <a:ext cx="2743201" cy="452269"/>
          </a:xfrm>
          <a:prstGeom prst="curved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128506" y="246788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0" i="0" dirty="0" smtClean="0"/>
              <a:t>Same unit</a:t>
            </a:r>
            <a:endParaRPr lang="zh-TW" altLang="en-US" sz="1800" b="0" i="0" dirty="0"/>
          </a:p>
        </p:txBody>
      </p:sp>
    </p:spTree>
    <p:extLst>
      <p:ext uri="{BB962C8B-B14F-4D97-AF65-F5344CB8AC3E}">
        <p14:creationId xmlns:p14="http://schemas.microsoft.com/office/powerpoint/2010/main" val="23219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Architectural Transform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/>
              <a:t>Data-interleaved</a:t>
            </a:r>
            <a:r>
              <a:rPr lang="en-US" altLang="zh-TW" b="0" dirty="0" smtClean="0"/>
              <a:t> IIE engine</a:t>
            </a:r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32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82987"/>
            <a:ext cx="5862638" cy="5232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676" y="2850310"/>
            <a:ext cx="5029200" cy="2957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1480165" y="3149495"/>
                <a:ext cx="449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65" y="3149495"/>
                <a:ext cx="449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480165" y="4105437"/>
                <a:ext cx="476349" cy="3903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65" y="4105437"/>
                <a:ext cx="476349" cy="390363"/>
              </a:xfrm>
              <a:prstGeom prst="rect">
                <a:avLst/>
              </a:prstGeom>
              <a:blipFill>
                <a:blip r:embed="rId6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34241" y="3124200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41" y="3124200"/>
                <a:ext cx="49077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034241" y="4080142"/>
                <a:ext cx="518026" cy="3903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41" y="4080142"/>
                <a:ext cx="518026" cy="390363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7483720" y="3462239"/>
                <a:ext cx="755848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𝑺𝒊</m:t>
                      </m:r>
                      <m:sSub>
                        <m:sSubPr>
                          <m:ctrlP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1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720" y="3462239"/>
                <a:ext cx="755848" cy="394210"/>
              </a:xfrm>
              <a:prstGeom prst="rect">
                <a:avLst/>
              </a:prstGeom>
              <a:blipFill>
                <a:blip r:embed="rId9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6802715" y="3434900"/>
                <a:ext cx="81355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𝑺𝒊𝒈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15" y="3434900"/>
                <a:ext cx="813556" cy="394210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 bwMode="auto">
          <a:xfrm>
            <a:off x="3129941" y="3810000"/>
            <a:ext cx="680059" cy="3207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726818" y="5853872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0" i="0" dirty="0" smtClean="0">
                <a:solidFill>
                  <a:srgbClr val="FF0000"/>
                </a:solidFill>
              </a:rPr>
              <a:t>For accuracy</a:t>
            </a:r>
            <a:endParaRPr lang="zh-TW" altLang="en-US" sz="1800" b="0" i="0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655878" y="3784705"/>
            <a:ext cx="680059" cy="3207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5501756" y="3784705"/>
            <a:ext cx="680059" cy="3207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30" name="弧形接點 29"/>
          <p:cNvCxnSpPr>
            <a:stCxn id="27" idx="0"/>
            <a:endCxn id="14" idx="2"/>
          </p:cNvCxnSpPr>
          <p:nvPr/>
        </p:nvCxnSpPr>
        <p:spPr bwMode="auto">
          <a:xfrm rot="5400000" flipH="1" flipV="1">
            <a:off x="2608400" y="4992302"/>
            <a:ext cx="172314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弧形接點 32"/>
          <p:cNvCxnSpPr>
            <a:stCxn id="27" idx="0"/>
            <a:endCxn id="28" idx="2"/>
          </p:cNvCxnSpPr>
          <p:nvPr/>
        </p:nvCxnSpPr>
        <p:spPr bwMode="auto">
          <a:xfrm rot="5400000" flipH="1" flipV="1">
            <a:off x="3358722" y="4216686"/>
            <a:ext cx="1748435" cy="15259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3788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Synthesis result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Technology: TSMC 40 nm</a:t>
            </a:r>
          </a:p>
          <a:p>
            <a:pPr eaLnBrk="1" hangingPunct="1"/>
            <a:r>
              <a:rPr lang="en-US" altLang="zh-TW" b="0" dirty="0" smtClean="0">
                <a:ea typeface="新細明體" panose="02020500000000000000" pitchFamily="18" charset="-120"/>
              </a:rPr>
              <a:t>High/ Regular/ Low threshold voltage cells</a:t>
            </a:r>
          </a:p>
          <a:p>
            <a:pPr eaLnBrk="1" hangingPunct="1"/>
            <a:endParaRPr lang="en-US" altLang="zh-TW" dirty="0" smtClean="0"/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33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3376954"/>
                  </p:ext>
                </p:extLst>
              </p:nvPr>
            </p:nvGraphicFramePr>
            <p:xfrm>
              <a:off x="284289" y="2199281"/>
              <a:ext cx="5527421" cy="4026918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928431">
                      <a:extLst>
                        <a:ext uri="{9D8B030D-6E8A-4147-A177-3AD203B41FA5}">
                          <a16:colId xmlns:a16="http://schemas.microsoft.com/office/drawing/2014/main" val="3363928325"/>
                        </a:ext>
                      </a:extLst>
                    </a:gridCol>
                    <a:gridCol w="1799495">
                      <a:extLst>
                        <a:ext uri="{9D8B030D-6E8A-4147-A177-3AD203B41FA5}">
                          <a16:colId xmlns:a16="http://schemas.microsoft.com/office/drawing/2014/main" val="4108110008"/>
                        </a:ext>
                      </a:extLst>
                    </a:gridCol>
                    <a:gridCol w="1799495">
                      <a:extLst>
                        <a:ext uri="{9D8B030D-6E8A-4147-A177-3AD203B41FA5}">
                          <a16:colId xmlns:a16="http://schemas.microsoft.com/office/drawing/2014/main" val="119030719"/>
                        </a:ext>
                      </a:extLst>
                    </a:gridCol>
                  </a:tblGrid>
                  <a:tr h="61656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Original 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design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(100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MHz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Transformed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design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9132591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Dynamic 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5.314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7.503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707949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Leakage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0.9766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1.088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7722924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6.290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8.591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7370208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Memory 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415232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Comb+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Noncomb</a:t>
                          </a:r>
                          <a:endParaRPr lang="en-US" altLang="zh-TW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37733.85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35583.79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370706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81458.26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79308.20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212869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ratio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80.00/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9.00/ 11.00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64.79/13.97/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21.24%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049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3376954"/>
                  </p:ext>
                </p:extLst>
              </p:nvPr>
            </p:nvGraphicFramePr>
            <p:xfrm>
              <a:off x="284289" y="2199281"/>
              <a:ext cx="5527421" cy="4026918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928431">
                      <a:extLst>
                        <a:ext uri="{9D8B030D-6E8A-4147-A177-3AD203B41FA5}">
                          <a16:colId xmlns:a16="http://schemas.microsoft.com/office/drawing/2014/main" val="3363928325"/>
                        </a:ext>
                      </a:extLst>
                    </a:gridCol>
                    <a:gridCol w="1799495">
                      <a:extLst>
                        <a:ext uri="{9D8B030D-6E8A-4147-A177-3AD203B41FA5}">
                          <a16:colId xmlns:a16="http://schemas.microsoft.com/office/drawing/2014/main" val="4108110008"/>
                        </a:ext>
                      </a:extLst>
                    </a:gridCol>
                    <a:gridCol w="1799495">
                      <a:extLst>
                        <a:ext uri="{9D8B030D-6E8A-4147-A177-3AD203B41FA5}">
                          <a16:colId xmlns:a16="http://schemas.microsoft.com/office/drawing/2014/main" val="11903071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Original 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design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(100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MHz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b="0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Transformed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design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9132591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Dynamic 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5.314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7.503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707949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Leakage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0.9766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1.088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77229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6.290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8.591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73702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Memory 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4152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Comb+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Noncomb</a:t>
                          </a:r>
                          <a:endParaRPr lang="en-US" altLang="zh-TW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37733.85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35583.79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3707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5" t="-836667" r="-18706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81458.26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79308.20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21286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ratio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80.00/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9.00/ 11.00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64.79/13.97/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21.24%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0490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111" y="3608604"/>
            <a:ext cx="2940153" cy="2177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147" y="2610187"/>
            <a:ext cx="2940153" cy="861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54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Architectural Transform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</p:spPr>
            <p:txBody>
              <a:bodyPr/>
              <a:lstStyle/>
              <a:p>
                <a:pPr eaLnBrk="1" hangingPunct="1"/>
                <a:r>
                  <a:rPr lang="en-US" altLang="zh-TW" b="0" dirty="0" smtClean="0"/>
                  <a:t>Result discussions:</a:t>
                </a:r>
              </a:p>
              <a:p>
                <a:pPr lvl="1" eaLnBrk="1" hangingPunct="1"/>
                <a:r>
                  <a:rPr lang="en-US" altLang="zh-TW" dirty="0" smtClean="0"/>
                  <a:t>IIE unit: 6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TW" b="0" dirty="0" smtClean="0"/>
                  <a:t> 3 (saved 15 adders)</a:t>
                </a:r>
              </a:p>
              <a:p>
                <a:pPr lvl="1" eaLnBrk="1" hangingPunct="1"/>
                <a:r>
                  <a:rPr lang="en-US" altLang="zh-TW" b="0" dirty="0" smtClean="0"/>
                  <a:t>Need to handle parallel to serial/ serial to parallel problem</a:t>
                </a:r>
              </a:p>
              <a:p>
                <a:pPr lvl="1" eaLnBrk="1" hangingPunct="1"/>
                <a:r>
                  <a:rPr lang="en-US" altLang="zh-TW" dirty="0" smtClean="0"/>
                  <a:t>Extra registers</a:t>
                </a:r>
              </a:p>
              <a:p>
                <a:pPr lvl="1" eaLnBrk="1" hangingPunct="1"/>
                <a:r>
                  <a:rPr lang="en-US" altLang="zh-TW" b="0" dirty="0" smtClean="0"/>
                  <a:t>Less timing margin</a:t>
                </a:r>
              </a:p>
              <a:p>
                <a:pPr lvl="1" eaLnBrk="1" hangingPunct="1"/>
                <a:r>
                  <a:rPr lang="en-US" altLang="zh-TW" dirty="0" smtClean="0"/>
                  <a:t>The critical area part of the entire design may not lies in IIE</a:t>
                </a:r>
                <a:endParaRPr lang="en-US" altLang="zh-TW" b="0" dirty="0" smtClean="0"/>
              </a:p>
              <a:p>
                <a:pPr eaLnBrk="1" hangingPunct="1"/>
                <a:endParaRPr lang="en-US" altLang="zh-TW" b="0" dirty="0" smtClean="0"/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  <a:blipFill>
                <a:blip r:embed="rId3"/>
                <a:stretch>
                  <a:fillRect l="-1818" t="-2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34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524000" y="4114800"/>
            <a:ext cx="7071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We also tried sharing divider by architectural transform</a:t>
            </a:r>
            <a:endParaRPr lang="zh-TW" altLang="en-US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向右箭號 3"/>
          <p:cNvSpPr/>
          <p:nvPr/>
        </p:nvSpPr>
        <p:spPr bwMode="auto">
          <a:xfrm>
            <a:off x="608907" y="4230216"/>
            <a:ext cx="800793" cy="230832"/>
          </a:xfrm>
          <a:prstGeom prst="rightArrow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Design Architecture</a:t>
            </a:r>
            <a:endParaRPr lang="zh-TW" altLang="en-US" dirty="0" smtClean="0"/>
          </a:p>
        </p:txBody>
      </p:sp>
      <p:sp>
        <p:nvSpPr>
          <p:cNvPr id="18436" name="投影片編號版面配置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42ACBFE-4A16-4E49-B257-35F815D0485C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35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8437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270041"/>
            <a:ext cx="8143875" cy="5016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750964" y="2133600"/>
                <a:ext cx="594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64" y="2133600"/>
                <a:ext cx="594072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209800" y="2396434"/>
                <a:ext cx="62549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396434"/>
                <a:ext cx="625491" cy="324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242949" y="3112948"/>
                <a:ext cx="4758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949" y="3112948"/>
                <a:ext cx="4758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233450" y="3304936"/>
                <a:ext cx="517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450" y="3304936"/>
                <a:ext cx="51751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586033" y="5218212"/>
                <a:ext cx="513602" cy="3182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3" y="5218212"/>
                <a:ext cx="513602" cy="3182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76534" y="5410200"/>
                <a:ext cx="6259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534" y="5410200"/>
                <a:ext cx="62594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345036" y="3675906"/>
                <a:ext cx="403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36" y="3675906"/>
                <a:ext cx="40318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267200" y="3675906"/>
                <a:ext cx="394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675906"/>
                <a:ext cx="39427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987258" y="3522017"/>
                <a:ext cx="380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258" y="3522017"/>
                <a:ext cx="380617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568537" y="2566929"/>
                <a:ext cx="5434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37" y="2566929"/>
                <a:ext cx="54348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5036619" y="2441377"/>
                <a:ext cx="403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19" y="2441377"/>
                <a:ext cx="403187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062701" y="2993846"/>
                <a:ext cx="418896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701" y="2993846"/>
                <a:ext cx="418896" cy="3243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5041273" y="4888146"/>
                <a:ext cx="3942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273" y="4888146"/>
                <a:ext cx="39427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025563" y="5475364"/>
                <a:ext cx="409984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TW" altLang="en-US" sz="1400" b="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63" y="5475364"/>
                <a:ext cx="409984" cy="3243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6543118" y="5329779"/>
                <a:ext cx="549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TW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altLang="zh-TW" sz="1400" b="0" dirty="0" smtClean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118" y="5329779"/>
                <a:ext cx="549573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/>
          <p:cNvSpPr/>
          <p:nvPr/>
        </p:nvSpPr>
        <p:spPr bwMode="auto">
          <a:xfrm>
            <a:off x="3124573" y="4800600"/>
            <a:ext cx="1561839" cy="39532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7206339" y="3911573"/>
            <a:ext cx="1099462" cy="14182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334000" y="1446075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0" i="0" dirty="0" smtClean="0">
                <a:solidFill>
                  <a:srgbClr val="FF0000"/>
                </a:solidFill>
              </a:rPr>
              <a:t>Shared divider</a:t>
            </a:r>
            <a:endParaRPr lang="zh-TW" altLang="en-US" sz="1800" b="0" i="0" dirty="0">
              <a:solidFill>
                <a:srgbClr val="FF0000"/>
              </a:solidFill>
            </a:endParaRPr>
          </a:p>
        </p:txBody>
      </p:sp>
      <p:cxnSp>
        <p:nvCxnSpPr>
          <p:cNvPr id="31" name="弧形接點 30"/>
          <p:cNvCxnSpPr>
            <a:endCxn id="30" idx="2"/>
          </p:cNvCxnSpPr>
          <p:nvPr/>
        </p:nvCxnSpPr>
        <p:spPr bwMode="auto">
          <a:xfrm rot="5400000" flipH="1" flipV="1">
            <a:off x="3543983" y="2157625"/>
            <a:ext cx="2985193" cy="230075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弧形接點 31"/>
          <p:cNvCxnSpPr>
            <a:stCxn id="29" idx="0"/>
            <a:endCxn id="30" idx="2"/>
          </p:cNvCxnSpPr>
          <p:nvPr/>
        </p:nvCxnSpPr>
        <p:spPr bwMode="auto">
          <a:xfrm rot="16200000" flipV="1">
            <a:off x="5923431" y="2078934"/>
            <a:ext cx="2096166" cy="156911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1226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15" y="1752600"/>
            <a:ext cx="5387841" cy="169414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Architectural Transform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eaLnBrk="1" hangingPunct="1"/>
            <a:r>
              <a:rPr lang="en-US" altLang="zh-TW" b="0" smtClean="0"/>
              <a:t>Interleaved architecture </a:t>
            </a:r>
            <a:endParaRPr lang="en-US" altLang="zh-TW" b="0" dirty="0" smtClean="0"/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36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09115" y="2396895"/>
                <a:ext cx="697178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15" y="2396895"/>
                <a:ext cx="697178" cy="641651"/>
              </a:xfrm>
              <a:prstGeom prst="rect">
                <a:avLst/>
              </a:prstGeom>
              <a:blipFill>
                <a:blip r:embed="rId4"/>
                <a:stretch>
                  <a:fillRect l="-76316" t="-111429" r="-91228" b="-156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628593" y="2932954"/>
                <a:ext cx="426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593" y="2932954"/>
                <a:ext cx="42614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09115" y="1847469"/>
                <a:ext cx="730841" cy="641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15" y="1847469"/>
                <a:ext cx="730841" cy="641651"/>
              </a:xfrm>
              <a:prstGeom prst="rect">
                <a:avLst/>
              </a:prstGeom>
              <a:blipFill>
                <a:blip r:embed="rId6"/>
                <a:stretch>
                  <a:fillRect l="-72500" t="-111429" r="-86667" b="-1561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74162" y="3001879"/>
                <a:ext cx="429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TW" sz="1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62" y="3001879"/>
                <a:ext cx="4293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64" y="3791474"/>
            <a:ext cx="3767282" cy="204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9629" y="4498621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a1, b1</a:t>
            </a:r>
            <a:endParaRPr lang="zh-TW" altLang="en-US" sz="16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9629" y="4847456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a2, b2</a:t>
            </a:r>
            <a:endParaRPr lang="zh-TW" altLang="en-US" sz="16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75248" y="5175842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out1</a:t>
            </a:r>
            <a:endParaRPr lang="zh-TW" altLang="en-US" sz="16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75248" y="5504228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out2</a:t>
            </a:r>
            <a:endParaRPr lang="zh-TW" altLang="en-US" sz="16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>
            <a:off x="1752600" y="4724400"/>
            <a:ext cx="121920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線單箭頭接點 26"/>
          <p:cNvCxnSpPr/>
          <p:nvPr/>
        </p:nvCxnSpPr>
        <p:spPr bwMode="auto">
          <a:xfrm>
            <a:off x="1752600" y="5105400"/>
            <a:ext cx="1219200" cy="533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4" name="圖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7458" y="3788964"/>
            <a:ext cx="3871684" cy="1987402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4558077" y="4444111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a1, b1</a:t>
            </a:r>
            <a:endParaRPr lang="zh-TW" altLang="en-US" sz="16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558077" y="4708116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a2, b2</a:t>
            </a:r>
            <a:endParaRPr lang="zh-TW" altLang="en-US" sz="16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605916" y="5039375"/>
            <a:ext cx="47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endParaRPr lang="zh-TW" altLang="en-US" sz="16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605916" y="542176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out d1</a:t>
            </a:r>
            <a:endParaRPr lang="zh-TW" altLang="en-US" sz="1600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2667000" y="5186010"/>
            <a:ext cx="1797374" cy="60519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7687983" y="5046670"/>
            <a:ext cx="465417" cy="72969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8578027" y="5032854"/>
            <a:ext cx="465417" cy="72969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37" name="直線單箭頭接點 36"/>
          <p:cNvCxnSpPr/>
          <p:nvPr/>
        </p:nvCxnSpPr>
        <p:spPr bwMode="auto">
          <a:xfrm>
            <a:off x="5715000" y="4876800"/>
            <a:ext cx="1600200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直線單箭頭接點 40"/>
          <p:cNvCxnSpPr/>
          <p:nvPr/>
        </p:nvCxnSpPr>
        <p:spPr bwMode="auto">
          <a:xfrm>
            <a:off x="7620000" y="5257800"/>
            <a:ext cx="152400" cy="2464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904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Synthesis results </a:t>
            </a:r>
            <a:r>
              <a:rPr lang="en-US" altLang="zh-TW" dirty="0" smtClean="0"/>
              <a:t>comparison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</p:spPr>
            <p:txBody>
              <a:bodyPr/>
              <a:lstStyle/>
              <a:p>
                <a:pPr eaLnBrk="1" hangingPunct="1"/>
                <a:r>
                  <a:rPr lang="en-US" altLang="zh-TW" b="0" dirty="0" smtClean="0"/>
                  <a:t>Power-Area Product: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TW" b="0" dirty="0" smtClean="0"/>
              </a:p>
            </p:txBody>
          </p:sp>
        </mc:Choice>
        <mc:Fallback xmlns="">
          <p:sp>
            <p:nvSpPr>
              <p:cNvPr id="204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1143000"/>
                <a:ext cx="8382000" cy="5181600"/>
              </a:xfrm>
              <a:blipFill>
                <a:blip r:embed="rId3"/>
                <a:stretch>
                  <a:fillRect l="-1818" t="-2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37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529352"/>
                  </p:ext>
                </p:extLst>
              </p:nvPr>
            </p:nvGraphicFramePr>
            <p:xfrm>
              <a:off x="381000" y="2145282"/>
              <a:ext cx="8001000" cy="4026918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363928325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4108110008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119030719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582462350"/>
                        </a:ext>
                      </a:extLst>
                    </a:gridCol>
                  </a:tblGrid>
                  <a:tr h="61656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Original design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(100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MHz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Transformed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design (IIE)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Transformed design</a:t>
                          </a:r>
                          <a:r>
                            <a:rPr lang="zh-TW" altLang="en-US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altLang="zh-TW" b="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IIE+div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9132591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Dynamic 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5.314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7.503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7.735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707949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Leakage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0.9766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1.088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1.033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7722924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6.290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8.591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8.768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7370208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Memory 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415232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Comb+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Noncomb</a:t>
                          </a:r>
                          <a:endParaRPr lang="en-US" altLang="zh-TW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37733.85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35583.79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33760.77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370706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81458.26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79308.20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77485.18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212869"/>
                      </a:ext>
                    </a:extLst>
                  </a:tr>
                  <a:tr h="34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ratio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80.00/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9.00/ 11.00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64.79/13.97/21.24%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64.43/15.24/20.34%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049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529352"/>
                  </p:ext>
                </p:extLst>
              </p:nvPr>
            </p:nvGraphicFramePr>
            <p:xfrm>
              <a:off x="381000" y="2145282"/>
              <a:ext cx="8001000" cy="4026918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2057400">
                      <a:extLst>
                        <a:ext uri="{9D8B030D-6E8A-4147-A177-3AD203B41FA5}">
                          <a16:colId xmlns:a16="http://schemas.microsoft.com/office/drawing/2014/main" val="3363928325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4108110008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119030719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58246235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Original design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(100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MHz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Transformed</a:t>
                          </a:r>
                          <a:r>
                            <a:rPr lang="en-US" altLang="zh-TW" b="0" baseline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design (IIE)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Transformed design</a:t>
                          </a:r>
                          <a:r>
                            <a:rPr lang="zh-TW" altLang="en-US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altLang="zh-TW" b="0" dirty="0" err="1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IIE+div</a:t>
                          </a: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9132591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Dynamic 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5.314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7.503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7.735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0707949"/>
                      </a:ext>
                    </a:extLst>
                  </a:tr>
                  <a:tr h="50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Leakage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0.9766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1.088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1.033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772292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Power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6.290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8.591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8.768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737020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Memory 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43724.41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241523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Comb+ 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Noncomb</a:t>
                          </a:r>
                          <a:endParaRPr lang="en-US" altLang="zh-TW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Area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37733.85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35583.79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33760.77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53707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6" t="-836667" r="-28934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81458.26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79308.20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77485.18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921286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Lvt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ratio</a:t>
                          </a:r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80.00/</a:t>
                          </a:r>
                          <a:r>
                            <a:rPr lang="en-US" altLang="zh-TW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9.00/ 11.00</a:t>
                          </a: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64.79/13.97/21.24%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64.43/15.24/20.34%</a:t>
                          </a:r>
                          <a:endParaRPr lang="zh-TW" altLang="en-US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049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字方塊 2"/>
          <p:cNvSpPr txBox="1"/>
          <p:nvPr/>
        </p:nvSpPr>
        <p:spPr>
          <a:xfrm>
            <a:off x="3261414" y="1757306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A</a:t>
            </a:r>
            <a:endParaRPr lang="zh-TW" altLang="en-US" sz="2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257800" y="1752600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B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253669" y="1757306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C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021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Result Comparison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marL="342900" lvl="1" indent="-342900" eaLnBrk="1" hangingPunct="1"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</a:pPr>
            <a:r>
              <a:rPr lang="en-US" altLang="zh-TW" sz="2800" dirty="0" smtClean="0"/>
              <a:t>Matlab (guided image filter author):</a:t>
            </a:r>
            <a:endParaRPr lang="en-US" altLang="zh-TW" b="0" dirty="0" smtClean="0"/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38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3" y="17526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53" y="1752600"/>
            <a:ext cx="7315200" cy="41148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Result Comparison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marL="342900" lvl="1" indent="-342900" eaLnBrk="1" hangingPunct="1"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</a:pPr>
            <a:r>
              <a:rPr lang="en-US" altLang="zh-TW" sz="2800" dirty="0" smtClean="0"/>
              <a:t>Our result (Verilog output):</a:t>
            </a:r>
            <a:endParaRPr lang="en-US" altLang="zh-TW" b="0" dirty="0" smtClean="0"/>
          </a:p>
        </p:txBody>
      </p:sp>
      <p:sp>
        <p:nvSpPr>
          <p:cNvPr id="20484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0946E7-F7B2-478C-A80C-1D4264A128F3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39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485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566756" y="5865168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i="0" dirty="0" smtClean="0">
                <a:latin typeface="Calibri" panose="020F0502020204030204" pitchFamily="34" charset="0"/>
                <a:cs typeface="Calibri" panose="020F0502020204030204" pitchFamily="34" charset="0"/>
              </a:rPr>
              <a:t>PSNR: 49.5341</a:t>
            </a:r>
            <a:endParaRPr lang="zh-TW" altLang="en-US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9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Guided Image Filter Example</a:t>
            </a:r>
            <a:endParaRPr lang="zh-TW" altLang="en-US" smtClean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Image matting:</a:t>
            </a:r>
            <a:endParaRPr lang="zh-TW" altLang="en-US" dirty="0" smtClean="0"/>
          </a:p>
        </p:txBody>
      </p:sp>
      <p:sp>
        <p:nvSpPr>
          <p:cNvPr id="12292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B64AB50-8A58-409A-BBAD-FD92EE061837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293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12294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828800"/>
            <a:ext cx="1838325" cy="1878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4164013"/>
            <a:ext cx="1838325" cy="18780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1860550"/>
            <a:ext cx="4286250" cy="4378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7" name="文字方塊 4"/>
          <p:cNvSpPr txBox="1">
            <a:spLocks noChangeArrowheads="1"/>
          </p:cNvSpPr>
          <p:nvPr/>
        </p:nvSpPr>
        <p:spPr bwMode="auto">
          <a:xfrm>
            <a:off x="534988" y="6049963"/>
            <a:ext cx="1663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000" i="0">
                <a:latin typeface="Calibri" panose="020F0502020204030204" pitchFamily="34" charset="0"/>
                <a:cs typeface="Calibri" panose="020F0502020204030204" pitchFamily="34" charset="0"/>
              </a:rPr>
              <a:t>Guided Image</a:t>
            </a:r>
            <a:endParaRPr lang="zh-TW" altLang="en-US" sz="2000" i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98" name="文字方塊 19"/>
          <p:cNvSpPr txBox="1">
            <a:spLocks noChangeArrowheads="1"/>
          </p:cNvSpPr>
          <p:nvPr/>
        </p:nvSpPr>
        <p:spPr bwMode="auto">
          <a:xfrm>
            <a:off x="633413" y="3692525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000" i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zh-TW" altLang="en-US" sz="2000" i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向右箭號 1"/>
          <p:cNvSpPr/>
          <p:nvPr/>
        </p:nvSpPr>
        <p:spPr bwMode="auto">
          <a:xfrm>
            <a:off x="2733675" y="3783013"/>
            <a:ext cx="1295400" cy="381000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Conclusions</a:t>
            </a:r>
            <a:endParaRPr lang="zh-TW" altLang="en-US" dirty="0" smtClean="0"/>
          </a:p>
        </p:txBody>
      </p:sp>
      <p:sp>
        <p:nvSpPr>
          <p:cNvPr id="266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400" b="0" dirty="0" smtClean="0"/>
              <a:t>We implemented a 30 fps full-HD guided image filter hardware</a:t>
            </a:r>
          </a:p>
          <a:p>
            <a:pPr>
              <a:defRPr/>
            </a:pPr>
            <a:r>
              <a:rPr lang="en-US" altLang="zh-TW" sz="2400" b="0" dirty="0" smtClean="0"/>
              <a:t>The relation between word length of intermediate coefficient and the final performance is analyzed</a:t>
            </a:r>
          </a:p>
          <a:p>
            <a:pPr>
              <a:defRPr/>
            </a:pPr>
            <a:r>
              <a:rPr lang="en-US" altLang="zh-TW" sz="2400" b="0" dirty="0" smtClean="0"/>
              <a:t>We applied data-interleaving on integral image engine and pipelined divider to examine the effect of architectural transform</a:t>
            </a:r>
          </a:p>
          <a:p>
            <a:pPr>
              <a:defRPr/>
            </a:pPr>
            <a:r>
              <a:rPr lang="en-US" altLang="zh-TW" sz="2400" b="0" dirty="0" smtClean="0"/>
              <a:t>We found that the original design still has the lowest power-area product</a:t>
            </a:r>
          </a:p>
          <a:p>
            <a:pPr>
              <a:defRPr/>
            </a:pPr>
            <a:endParaRPr lang="zh-TW" altLang="en-US" b="0" dirty="0" smtClean="0"/>
          </a:p>
        </p:txBody>
      </p:sp>
      <p:sp>
        <p:nvSpPr>
          <p:cNvPr id="32772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BB676AA-2C76-4290-8FDA-ABD39B89B1E5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40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2773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6863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References</a:t>
            </a:r>
            <a:endParaRPr lang="zh-TW" altLang="en-US" smtClean="0"/>
          </a:p>
        </p:txBody>
      </p:sp>
      <p:sp>
        <p:nvSpPr>
          <p:cNvPr id="266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000" b="0" dirty="0">
                <a:cs typeface="Calibri" panose="020F0502020204030204" pitchFamily="34" charset="0"/>
              </a:rPr>
              <a:t>He, </a:t>
            </a:r>
            <a:r>
              <a:rPr lang="en-US" altLang="zh-TW" sz="2000" b="0" dirty="0" err="1">
                <a:cs typeface="Calibri" panose="020F0502020204030204" pitchFamily="34" charset="0"/>
              </a:rPr>
              <a:t>Kaiming</a:t>
            </a:r>
            <a:r>
              <a:rPr lang="en-US" altLang="zh-TW" sz="2000" b="0" dirty="0">
                <a:cs typeface="Calibri" panose="020F0502020204030204" pitchFamily="34" charset="0"/>
              </a:rPr>
              <a:t>, Jian Sun, and </a:t>
            </a:r>
            <a:r>
              <a:rPr lang="en-US" altLang="zh-TW" sz="2000" b="0" dirty="0" err="1">
                <a:cs typeface="Calibri" panose="020F0502020204030204" pitchFamily="34" charset="0"/>
              </a:rPr>
              <a:t>Xiaoou</a:t>
            </a:r>
            <a:r>
              <a:rPr lang="en-US" altLang="zh-TW" sz="2000" b="0" dirty="0">
                <a:cs typeface="Calibri" panose="020F0502020204030204" pitchFamily="34" charset="0"/>
              </a:rPr>
              <a:t> Tang. "Guided image filtering." </a:t>
            </a:r>
            <a:r>
              <a:rPr lang="en-US" altLang="zh-TW" sz="2000" b="0" i="1" dirty="0">
                <a:cs typeface="Calibri" panose="020F0502020204030204" pitchFamily="34" charset="0"/>
              </a:rPr>
              <a:t>IEEE transactions on pattern analysis and machine intelligence</a:t>
            </a:r>
            <a:r>
              <a:rPr lang="en-US" altLang="zh-TW" sz="2000" b="0" dirty="0">
                <a:cs typeface="Calibri" panose="020F0502020204030204" pitchFamily="34" charset="0"/>
              </a:rPr>
              <a:t> 35.6 (2012): 1397-1409.</a:t>
            </a:r>
            <a:endParaRPr lang="en-US" altLang="zh-TW" sz="2000" b="0" dirty="0" smtClean="0">
              <a:cs typeface="Calibri" panose="020F0502020204030204" pitchFamily="34" charset="0"/>
            </a:endParaRPr>
          </a:p>
          <a:p>
            <a:pPr>
              <a:defRPr/>
            </a:pPr>
            <a:r>
              <a:rPr lang="en-US" altLang="zh-TW" sz="2000" b="0" dirty="0" smtClean="0">
                <a:cs typeface="Calibri" panose="020F0502020204030204" pitchFamily="34" charset="0"/>
              </a:rPr>
              <a:t>Kao</a:t>
            </a:r>
            <a:r>
              <a:rPr lang="en-US" altLang="zh-TW" sz="2000" b="0" dirty="0">
                <a:cs typeface="Calibri" panose="020F0502020204030204" pitchFamily="34" charset="0"/>
              </a:rPr>
              <a:t>, </a:t>
            </a:r>
            <a:r>
              <a:rPr lang="en-US" altLang="zh-TW" sz="2000" b="0" dirty="0" err="1">
                <a:cs typeface="Calibri" panose="020F0502020204030204" pitchFamily="34" charset="0"/>
              </a:rPr>
              <a:t>Chieh</a:t>
            </a:r>
            <a:r>
              <a:rPr lang="en-US" altLang="zh-TW" sz="2000" b="0" dirty="0">
                <a:cs typeface="Calibri" panose="020F0502020204030204" pitchFamily="34" charset="0"/>
              </a:rPr>
              <a:t>-Chi, </a:t>
            </a:r>
            <a:r>
              <a:rPr lang="en-US" altLang="zh-TW" sz="2000" b="0" dirty="0" err="1">
                <a:cs typeface="Calibri" panose="020F0502020204030204" pitchFamily="34" charset="0"/>
              </a:rPr>
              <a:t>Jui-Hsin</a:t>
            </a:r>
            <a:r>
              <a:rPr lang="en-US" altLang="zh-TW" sz="2000" b="0" dirty="0">
                <a:cs typeface="Calibri" panose="020F0502020204030204" pitchFamily="34" charset="0"/>
              </a:rPr>
              <a:t> Lai, and Shao-Yi </a:t>
            </a:r>
            <a:r>
              <a:rPr lang="en-US" altLang="zh-TW" sz="2000" b="0" dirty="0" err="1">
                <a:cs typeface="Calibri" panose="020F0502020204030204" pitchFamily="34" charset="0"/>
              </a:rPr>
              <a:t>Chien</a:t>
            </a:r>
            <a:r>
              <a:rPr lang="en-US" altLang="zh-TW" sz="2000" b="0" dirty="0">
                <a:cs typeface="Calibri" panose="020F0502020204030204" pitchFamily="34" charset="0"/>
              </a:rPr>
              <a:t>. "VLSI architecture design of guided filter for 30 frames/s full-HD video." </a:t>
            </a:r>
            <a:r>
              <a:rPr lang="en-US" altLang="zh-TW" sz="2000" b="0" i="1" dirty="0">
                <a:cs typeface="Calibri" panose="020F0502020204030204" pitchFamily="34" charset="0"/>
              </a:rPr>
              <a:t>IEEE Transactions on Circuits and Systems for Video Technology</a:t>
            </a:r>
            <a:r>
              <a:rPr lang="en-US" altLang="zh-TW" sz="2000" b="0" dirty="0">
                <a:cs typeface="Calibri" panose="020F0502020204030204" pitchFamily="34" charset="0"/>
              </a:rPr>
              <a:t> 24.3 (2013): 513-524.</a:t>
            </a:r>
            <a:endParaRPr lang="zh-TW" altLang="en-US" sz="2000" b="0" dirty="0">
              <a:solidFill>
                <a:schemeClr val="bg1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>
              <a:defRPr/>
            </a:pPr>
            <a:endParaRPr lang="zh-TW" altLang="en-US" dirty="0" smtClean="0"/>
          </a:p>
        </p:txBody>
      </p:sp>
      <p:sp>
        <p:nvSpPr>
          <p:cNvPr id="32772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BB676AA-2C76-4290-8FDA-ABD39B89B1E5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41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2773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Appendix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 smtClean="0"/>
              <a:t>Analysis of different pipeline stages of </a:t>
            </a:r>
            <a:r>
              <a:rPr lang="en-US" altLang="zh-TW" b="0" dirty="0" err="1" smtClean="0"/>
              <a:t>DW_div_pipe</a:t>
            </a:r>
            <a:endParaRPr lang="en-US" altLang="zh-TW" b="0" dirty="0" smtClean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VLSI Signal Processing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76672D-5F09-4472-89DD-96593AAC0DC0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015253"/>
                  </p:ext>
                </p:extLst>
              </p:nvPr>
            </p:nvGraphicFramePr>
            <p:xfrm>
              <a:off x="343728" y="1826994"/>
              <a:ext cx="8456543" cy="4422791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281521">
                      <a:extLst>
                        <a:ext uri="{9D8B030D-6E8A-4147-A177-3AD203B41FA5}">
                          <a16:colId xmlns:a16="http://schemas.microsoft.com/office/drawing/2014/main" val="1033080429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3062310281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3965415958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2420218690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1179468262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4039822590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2307703907"/>
                        </a:ext>
                      </a:extLst>
                    </a:gridCol>
                  </a:tblGrid>
                  <a:tr h="48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Pipeline stages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235268"/>
                      </a:ext>
                    </a:extLst>
                  </a:tr>
                  <a:tr h="3689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Cycle time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2.0ns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5.0ns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8088547"/>
                      </a:ext>
                    </a:extLst>
                  </a:tr>
                  <a:tr h="48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Dynamic 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2.344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2.137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1.083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600" baseline="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0.779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8447435"/>
                      </a:ext>
                    </a:extLst>
                  </a:tr>
                  <a:tr h="48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Leakage Power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0.454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0.208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0.119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0.092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0.057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0.023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6768147"/>
                      </a:ext>
                    </a:extLst>
                  </a:tr>
                  <a:tr h="278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Power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2.798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2.345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1.202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0.557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0.522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5919021"/>
                      </a:ext>
                    </a:extLst>
                  </a:tr>
                  <a:tr h="48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Area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10878.46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7796.25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6466.52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4830.61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4186.50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5739.63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5707777"/>
                      </a:ext>
                    </a:extLst>
                  </a:tr>
                  <a:tr h="480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Power*Area (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*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US" altLang="zh-TW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30437.93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18282.21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7772.76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4207.46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2331.88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2996.09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682946"/>
                      </a:ext>
                    </a:extLst>
                  </a:tr>
                  <a:tr h="683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Hvt</a:t>
                          </a: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Rvt</a:t>
                          </a: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Lvt</a:t>
                          </a: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ratio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3.91/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15.86/ 80.24</a:t>
                          </a: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16.40/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25.79/ 57.81%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33.91/ 23.24/ 42.85%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19.67/ 28.85/ 51.47%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37.25/ 33.50/ 29.25%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81.70/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14.30/ 4.01%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384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6015253"/>
                  </p:ext>
                </p:extLst>
              </p:nvPr>
            </p:nvGraphicFramePr>
            <p:xfrm>
              <a:off x="343728" y="1826994"/>
              <a:ext cx="8456543" cy="4422791"/>
            </p:xfrm>
            <a:graphic>
              <a:graphicData uri="http://schemas.openxmlformats.org/drawingml/2006/table">
                <a:tbl>
                  <a:tblPr firstRow="1" bandRow="1">
                    <a:tableStyleId>{72833802-FEF1-4C79-8D5D-14CF1EAF98D9}</a:tableStyleId>
                  </a:tblPr>
                  <a:tblGrid>
                    <a:gridCol w="1281521">
                      <a:extLst>
                        <a:ext uri="{9D8B030D-6E8A-4147-A177-3AD203B41FA5}">
                          <a16:colId xmlns:a16="http://schemas.microsoft.com/office/drawing/2014/main" val="1033080429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3062310281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3965415958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2420218690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1179468262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4039822590"/>
                        </a:ext>
                      </a:extLst>
                    </a:gridCol>
                    <a:gridCol w="1195837">
                      <a:extLst>
                        <a:ext uri="{9D8B030D-6E8A-4147-A177-3AD203B41FA5}">
                          <a16:colId xmlns:a16="http://schemas.microsoft.com/office/drawing/2014/main" val="230770390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Pipeline stages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b="0" dirty="0" smtClean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TW" altLang="en-US" sz="16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B08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9235268"/>
                      </a:ext>
                    </a:extLst>
                  </a:tr>
                  <a:tr h="3689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Cycle time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2.0ns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5.0ns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1808854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Dynamic 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2.344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2.137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1.083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TW" sz="1600" baseline="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0.779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0.500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0.499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48447435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Leakage Power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0.454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0.208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0.119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0.092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0.057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0.023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676814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Power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2.798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2.345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1.202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0.871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0.557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0.522 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mW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591902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6" t="-419792" r="-561905" b="-25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10878.46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7796.25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6466.52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4830.61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4186.50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5739.63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570777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76" t="-525263" r="-561905" b="-15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30437.93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18282.21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7772.76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4207.46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2331.88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2996.09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6682946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Hvt</a:t>
                          </a: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Rvt</a:t>
                          </a: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/</a:t>
                          </a:r>
                          <a:r>
                            <a:rPr lang="en-US" altLang="zh-TW" sz="1600" dirty="0" err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Lvt</a:t>
                          </a: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ratio</a:t>
                          </a:r>
                          <a:endParaRPr lang="zh-TW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3.91/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15.86/ 80.24</a:t>
                          </a: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16.40/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25.79/ 57.81%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33.91/ 23.24/ 42.85%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19.67/ 28.85/ 51.47%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37.25/ 33.50/ 29.25%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6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81.70/</a:t>
                          </a:r>
                          <a:r>
                            <a:rPr lang="en-US" altLang="zh-TW" sz="16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14.30/ 4.01%</a:t>
                          </a:r>
                          <a:endParaRPr lang="zh-TW" altLang="en-US" sz="160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33844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585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Guided Image Filter Example</a:t>
            </a:r>
            <a:endParaRPr lang="zh-TW" altLang="en-US" smtClean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Flash/ no-flash </a:t>
            </a:r>
            <a:r>
              <a:rPr lang="en-US" altLang="zh-TW" dirty="0" err="1" smtClean="0"/>
              <a:t>denoising</a:t>
            </a:r>
            <a:r>
              <a:rPr lang="en-US" altLang="zh-TW" dirty="0" smtClean="0"/>
              <a:t>:</a:t>
            </a:r>
            <a:endParaRPr lang="zh-TW" altLang="en-US" dirty="0" smtClean="0"/>
          </a:p>
        </p:txBody>
      </p:sp>
      <p:sp>
        <p:nvSpPr>
          <p:cNvPr id="12292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B64AB50-8A58-409A-BBAD-FD92EE061837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293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sp>
        <p:nvSpPr>
          <p:cNvPr id="12297" name="文字方塊 4"/>
          <p:cNvSpPr txBox="1">
            <a:spLocks noChangeArrowheads="1"/>
          </p:cNvSpPr>
          <p:nvPr/>
        </p:nvSpPr>
        <p:spPr bwMode="auto">
          <a:xfrm>
            <a:off x="534988" y="6049963"/>
            <a:ext cx="1663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000" i="0">
                <a:latin typeface="Calibri" panose="020F0502020204030204" pitchFamily="34" charset="0"/>
                <a:cs typeface="Calibri" panose="020F0502020204030204" pitchFamily="34" charset="0"/>
              </a:rPr>
              <a:t>Guided Image</a:t>
            </a:r>
            <a:endParaRPr lang="zh-TW" altLang="en-US" sz="2000" i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98" name="文字方塊 19"/>
          <p:cNvSpPr txBox="1">
            <a:spLocks noChangeArrowheads="1"/>
          </p:cNvSpPr>
          <p:nvPr/>
        </p:nvSpPr>
        <p:spPr bwMode="auto">
          <a:xfrm>
            <a:off x="633413" y="3692525"/>
            <a:ext cx="1466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Palatino Linotype" panose="0204050205050503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2000" i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  <a:endParaRPr lang="zh-TW" altLang="en-US" sz="2000" i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向右箭號 1"/>
          <p:cNvSpPr/>
          <p:nvPr/>
        </p:nvSpPr>
        <p:spPr bwMode="auto">
          <a:xfrm>
            <a:off x="2733675" y="3783013"/>
            <a:ext cx="1295400" cy="381000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1762736"/>
            <a:ext cx="1966913" cy="19669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06" y="1981200"/>
            <a:ext cx="3957423" cy="395742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" y="4099536"/>
            <a:ext cx="1966913" cy="196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Guided Image Filter</a:t>
            </a:r>
            <a:endParaRPr lang="zh-TW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Key assumption: </a:t>
                </a:r>
                <a:r>
                  <a:rPr lang="en-US" altLang="zh-TW" b="0" dirty="0" smtClean="0"/>
                  <a:t>guided </a:t>
                </a:r>
                <a:r>
                  <a:rPr lang="en-US" altLang="zh-TW" b="0" dirty="0"/>
                  <a:t>filter is a local linear model between the guidance </a:t>
                </a:r>
                <a:r>
                  <a:rPr lang="en-US" altLang="zh-TW" b="0" dirty="0" smtClean="0"/>
                  <a:t>I and </a:t>
                </a:r>
                <a:r>
                  <a:rPr lang="en-US" altLang="zh-TW" b="0" dirty="0"/>
                  <a:t>the filtering output </a:t>
                </a:r>
                <a:r>
                  <a:rPr lang="en-US" altLang="zh-TW" b="0" dirty="0" smtClean="0"/>
                  <a:t>q</a:t>
                </a:r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r>
                  <a:rPr lang="en-US" altLang="zh-TW" b="0" dirty="0">
                    <a:cs typeface="Calibri" panose="020F0502020204030204" pitchFamily="34" charset="0"/>
                  </a:rPr>
                  <a:t>Output q </a:t>
                </a:r>
                <a:r>
                  <a:rPr lang="en-US" altLang="zh-TW" b="0" dirty="0" smtClean="0">
                    <a:cs typeface="Calibri" panose="020F0502020204030204" pitchFamily="34" charset="0"/>
                  </a:rPr>
                  <a:t>preserves edges </a:t>
                </a:r>
                <a:r>
                  <a:rPr lang="en-US" altLang="zh-TW" b="0" dirty="0">
                    <a:cs typeface="Calibri" panose="020F0502020204030204" pitchFamily="34" charset="0"/>
                  </a:rPr>
                  <a:t>in I since </a:t>
                </a:r>
                <a14:m>
                  <m:oMath xmlns:m="http://schemas.openxmlformats.org/officeDocument/2006/math">
                    <m:r>
                      <a:rPr lang="zh-TW" altLang="en-US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𝛻</m:t>
                    </m:r>
                    <m:r>
                      <a:rPr lang="en-US" altLang="zh-TW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zh-TW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altLang="zh-TW" b="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I</m:t>
                    </m:r>
                  </m:oMath>
                </a14:m>
                <a:endParaRPr lang="en-US" altLang="zh-TW" b="0" dirty="0" smtClean="0">
                  <a:cs typeface="Calibri" panose="020F0502020204030204" pitchFamily="34" charset="0"/>
                </a:endParaRPr>
              </a:p>
              <a:p>
                <a:endParaRPr lang="zh-TW" altLang="en-US" dirty="0">
                  <a:cs typeface="Calibri" panose="020F0502020204030204" pitchFamily="34" charset="0"/>
                </a:endParaRPr>
              </a:p>
              <a:p>
                <a:r>
                  <a:rPr lang="en-US" altLang="zh-TW" b="0" dirty="0" smtClean="0"/>
                  <a:t>Minimize Energy (linear ridge regression):</a:t>
                </a:r>
                <a:endParaRPr lang="zh-TW" altLang="en-US" b="0" dirty="0" smtClean="0"/>
              </a:p>
            </p:txBody>
          </p:sp>
        </mc:Choice>
        <mc:Fallback xmlns="">
          <p:sp>
            <p:nvSpPr>
              <p:cNvPr id="12291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18" t="-2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2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B64AB50-8A58-409A-BBAD-FD92EE061837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293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900" y="2163087"/>
            <a:ext cx="3352800" cy="4503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5573500" y="2163086"/>
            <a:ext cx="533400" cy="4503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176414" y="2189861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0" dirty="0" smtClean="0"/>
              <a:t>Local window</a:t>
            </a:r>
            <a:endParaRPr lang="zh-TW" altLang="en-US" sz="2000" i="0" dirty="0"/>
          </a:p>
        </p:txBody>
      </p:sp>
      <p:sp>
        <p:nvSpPr>
          <p:cNvPr id="15" name="矩形 14"/>
          <p:cNvSpPr/>
          <p:nvPr/>
        </p:nvSpPr>
        <p:spPr bwMode="auto">
          <a:xfrm>
            <a:off x="3744700" y="2139640"/>
            <a:ext cx="304800" cy="4806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846972" y="264789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0" dirty="0" smtClean="0"/>
              <a:t>Guidance image</a:t>
            </a:r>
            <a:endParaRPr lang="zh-TW" altLang="en-US" sz="2000" i="0" dirty="0"/>
          </a:p>
        </p:txBody>
      </p:sp>
      <p:sp>
        <p:nvSpPr>
          <p:cNvPr id="17" name="矩形 16"/>
          <p:cNvSpPr/>
          <p:nvPr/>
        </p:nvSpPr>
        <p:spPr bwMode="auto">
          <a:xfrm>
            <a:off x="2677900" y="2139640"/>
            <a:ext cx="304800" cy="48064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569319" y="2213307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0" dirty="0" smtClean="0"/>
              <a:t>Output</a:t>
            </a:r>
            <a:endParaRPr lang="zh-TW" altLang="en-US" sz="2000" i="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578082"/>
            <a:ext cx="5527887" cy="793958"/>
          </a:xfrm>
          <a:prstGeom prst="rect">
            <a:avLst/>
          </a:prstGeom>
        </p:spPr>
      </p:pic>
      <p:sp>
        <p:nvSpPr>
          <p:cNvPr id="6" name="左大括弧 5"/>
          <p:cNvSpPr/>
          <p:nvPr/>
        </p:nvSpPr>
        <p:spPr bwMode="auto">
          <a:xfrm rot="16200000">
            <a:off x="4729787" y="4177403"/>
            <a:ext cx="228600" cy="2198774"/>
          </a:xfrm>
          <a:prstGeom prst="leftBrace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19" name="左大括弧 18"/>
          <p:cNvSpPr/>
          <p:nvPr/>
        </p:nvSpPr>
        <p:spPr bwMode="auto">
          <a:xfrm rot="16200000">
            <a:off x="6621821" y="5017669"/>
            <a:ext cx="228600" cy="518241"/>
          </a:xfrm>
          <a:prstGeom prst="leftBrace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165742" y="5372040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0" dirty="0" smtClean="0"/>
              <a:t>Data term </a:t>
            </a:r>
            <a:endParaRPr lang="zh-TW" altLang="en-US" sz="2000" i="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030700" y="5391090"/>
            <a:ext cx="2587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0" dirty="0" smtClean="0"/>
              <a:t>Regularization term </a:t>
            </a:r>
            <a:endParaRPr lang="zh-TW" alt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23674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Guided Image Filter</a:t>
            </a:r>
            <a:endParaRPr lang="zh-TW" altLang="en-US" dirty="0" smtClean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dirty="0" smtClean="0"/>
              <a:t>Minimize Energy:</a:t>
            </a:r>
            <a:endParaRPr lang="zh-TW" altLang="en-US" b="0" dirty="0" smtClean="0"/>
          </a:p>
        </p:txBody>
      </p:sp>
      <p:sp>
        <p:nvSpPr>
          <p:cNvPr id="12292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B64AB50-8A58-409A-BBAD-FD92EE061837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293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61675"/>
            <a:ext cx="5527887" cy="79395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68102"/>
            <a:ext cx="1321406" cy="132140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300157"/>
            <a:ext cx="1321406" cy="132140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43872"/>
            <a:ext cx="1321406" cy="132140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09600" y="5565278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0" dirty="0" smtClean="0"/>
              <a:t>Guidance</a:t>
            </a:r>
            <a:endParaRPr lang="zh-TW" altLang="en-US" sz="2000" i="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50155" y="376080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0" dirty="0" smtClean="0"/>
              <a:t>Input</a:t>
            </a:r>
            <a:endParaRPr lang="zh-TW" altLang="en-US" sz="2000" i="0" dirty="0"/>
          </a:p>
        </p:txBody>
      </p:sp>
      <p:cxnSp>
        <p:nvCxnSpPr>
          <p:cNvPr id="13" name="肘形接點 12"/>
          <p:cNvCxnSpPr>
            <a:stCxn id="10" idx="3"/>
            <a:endCxn id="9" idx="1"/>
          </p:cNvCxnSpPr>
          <p:nvPr/>
        </p:nvCxnSpPr>
        <p:spPr bwMode="auto">
          <a:xfrm flipV="1">
            <a:off x="1931006" y="3960860"/>
            <a:ext cx="2412394" cy="943715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肘形接點 25"/>
          <p:cNvCxnSpPr>
            <a:stCxn id="8" idx="3"/>
            <a:endCxn id="9" idx="1"/>
          </p:cNvCxnSpPr>
          <p:nvPr/>
        </p:nvCxnSpPr>
        <p:spPr bwMode="auto">
          <a:xfrm>
            <a:off x="1931006" y="3128805"/>
            <a:ext cx="2412394" cy="832055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143000" y="5891537"/>
                <a:ext cx="4321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e>
                    </m:d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1.304, 0.039</m:t>
                        </m:r>
                      </m:e>
                    </m:d>
                  </m:oMath>
                </a14:m>
                <a:r>
                  <a:rPr lang="en-US" altLang="zh-TW" sz="1800" b="0" i="0" dirty="0" smtClean="0"/>
                  <a:t>, given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1800" b="0" i="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891537"/>
                <a:ext cx="432169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2057400" y="4887218"/>
                <a:ext cx="1668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8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zh-TW" altLang="en-US" sz="1800" b="0" i="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887218"/>
                <a:ext cx="166879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圖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794" y="3045717"/>
            <a:ext cx="2827055" cy="772668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7000355" y="26684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i="0" dirty="0" err="1" smtClean="0"/>
              <a:t>Cov</a:t>
            </a:r>
            <a:r>
              <a:rPr lang="en-US" altLang="zh-TW" sz="1800" i="0" dirty="0" smtClean="0"/>
              <a:t>(I, p)</a:t>
            </a:r>
            <a:endParaRPr lang="zh-TW" altLang="en-US" sz="1800" i="0" dirty="0"/>
          </a:p>
        </p:txBody>
      </p:sp>
      <p:sp>
        <p:nvSpPr>
          <p:cNvPr id="35" name="矩形 34"/>
          <p:cNvSpPr/>
          <p:nvPr/>
        </p:nvSpPr>
        <p:spPr bwMode="auto">
          <a:xfrm>
            <a:off x="6477001" y="3022746"/>
            <a:ext cx="2237848" cy="39710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036216" y="383124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i="0" dirty="0" err="1" smtClean="0"/>
              <a:t>var</a:t>
            </a:r>
            <a:r>
              <a:rPr lang="en-US" altLang="zh-TW" sz="1800" i="0" dirty="0" smtClean="0"/>
              <a:t>(I)</a:t>
            </a:r>
            <a:endParaRPr lang="zh-TW" altLang="en-US" sz="1800" i="0" dirty="0"/>
          </a:p>
        </p:txBody>
      </p:sp>
      <p:sp>
        <p:nvSpPr>
          <p:cNvPr id="37" name="矩形 36"/>
          <p:cNvSpPr/>
          <p:nvPr/>
        </p:nvSpPr>
        <p:spPr bwMode="auto">
          <a:xfrm>
            <a:off x="7213330" y="3493415"/>
            <a:ext cx="407521" cy="35259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7794" y="4308416"/>
            <a:ext cx="1708359" cy="313147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4484569" y="4621563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0" dirty="0" smtClean="0"/>
              <a:t>Output</a:t>
            </a:r>
            <a:endParaRPr lang="zh-TW" alt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191543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Guided Image Filter</a:t>
            </a:r>
            <a:endParaRPr lang="zh-TW" altLang="en-US" dirty="0" smtClean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Final output: </a:t>
            </a:r>
            <a:r>
              <a:rPr lang="en-US" altLang="zh-TW" b="0" dirty="0"/>
              <a:t>average all the possible values of </a:t>
            </a:r>
            <a:r>
              <a:rPr lang="en-US" altLang="zh-TW" b="0" dirty="0" smtClean="0"/>
              <a:t>qi in all overlapping windows</a:t>
            </a:r>
            <a:endParaRPr lang="zh-TW" altLang="en-US" b="0" dirty="0" smtClean="0"/>
          </a:p>
        </p:txBody>
      </p:sp>
      <p:sp>
        <p:nvSpPr>
          <p:cNvPr id="12292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B64AB50-8A58-409A-BBAD-FD92EE061837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293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09800"/>
            <a:ext cx="2810277" cy="8191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05200"/>
            <a:ext cx="2286000" cy="2286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 bwMode="auto">
          <a:xfrm>
            <a:off x="470716" y="3505200"/>
            <a:ext cx="1205684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1529203" y="4572000"/>
            <a:ext cx="1205684" cy="1219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267074"/>
            <a:ext cx="1219200" cy="12192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843462"/>
            <a:ext cx="1219200" cy="12192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063979" y="4231335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i="0" dirty="0" smtClean="0"/>
              <a:t>0.2385</a:t>
            </a:r>
            <a:endParaRPr lang="zh-TW" altLang="en-US" sz="2000" b="0" i="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063979" y="4707989"/>
            <a:ext cx="889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i="0" dirty="0" smtClean="0"/>
              <a:t>0.2227</a:t>
            </a:r>
            <a:endParaRPr lang="zh-TW" altLang="en-US" sz="2000" b="0" i="0" dirty="0"/>
          </a:p>
        </p:txBody>
      </p:sp>
      <p:cxnSp>
        <p:nvCxnSpPr>
          <p:cNvPr id="16" name="肘形接點 15"/>
          <p:cNvCxnSpPr>
            <a:stCxn id="25" idx="3"/>
            <a:endCxn id="33" idx="1"/>
          </p:cNvCxnSpPr>
          <p:nvPr/>
        </p:nvCxnSpPr>
        <p:spPr bwMode="auto">
          <a:xfrm flipV="1">
            <a:off x="1676400" y="3876674"/>
            <a:ext cx="1676400" cy="23812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肘形接點 37"/>
          <p:cNvCxnSpPr>
            <a:endCxn id="12" idx="1"/>
          </p:cNvCxnSpPr>
          <p:nvPr/>
        </p:nvCxnSpPr>
        <p:spPr bwMode="auto">
          <a:xfrm>
            <a:off x="2658687" y="5291138"/>
            <a:ext cx="694113" cy="161924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矩形 38"/>
          <p:cNvSpPr/>
          <p:nvPr/>
        </p:nvSpPr>
        <p:spPr bwMode="auto">
          <a:xfrm>
            <a:off x="4453138" y="4376506"/>
            <a:ext cx="118862" cy="1097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361113" y="4853160"/>
            <a:ext cx="118862" cy="10976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cxnSp>
        <p:nvCxnSpPr>
          <p:cNvPr id="21" name="直線單箭頭接點 20"/>
          <p:cNvCxnSpPr>
            <a:stCxn id="40" idx="3"/>
            <a:endCxn id="34" idx="1"/>
          </p:cNvCxnSpPr>
          <p:nvPr/>
        </p:nvCxnSpPr>
        <p:spPr bwMode="auto">
          <a:xfrm>
            <a:off x="3479975" y="4908044"/>
            <a:ext cx="158400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直線單箭頭接點 42"/>
          <p:cNvCxnSpPr>
            <a:stCxn id="39" idx="3"/>
            <a:endCxn id="14" idx="1"/>
          </p:cNvCxnSpPr>
          <p:nvPr/>
        </p:nvCxnSpPr>
        <p:spPr bwMode="auto">
          <a:xfrm>
            <a:off x="4572000" y="4431390"/>
            <a:ext cx="4919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文字方塊 43"/>
          <p:cNvSpPr txBox="1"/>
          <p:nvPr/>
        </p:nvSpPr>
        <p:spPr>
          <a:xfrm>
            <a:off x="5293771" y="3678825"/>
            <a:ext cx="553998" cy="4001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304279" y="5181600"/>
            <a:ext cx="553998" cy="4001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5" name="左大括弧 44"/>
          <p:cNvSpPr/>
          <p:nvPr/>
        </p:nvSpPr>
        <p:spPr bwMode="auto">
          <a:xfrm rot="10800000">
            <a:off x="5870672" y="3505200"/>
            <a:ext cx="381000" cy="2176462"/>
          </a:xfrm>
          <a:prstGeom prst="leftBrac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377746" y="4393376"/>
            <a:ext cx="1957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i="0" dirty="0" smtClean="0"/>
              <a:t>Average: 0.2180</a:t>
            </a:r>
            <a:endParaRPr lang="zh-TW" altLang="en-US" sz="2000" b="0" i="0" dirty="0"/>
          </a:p>
        </p:txBody>
      </p:sp>
    </p:spTree>
    <p:extLst>
      <p:ext uri="{BB962C8B-B14F-4D97-AF65-F5344CB8AC3E}">
        <p14:creationId xmlns:p14="http://schemas.microsoft.com/office/powerpoint/2010/main" val="244848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Guided Image Filter Design</a:t>
            </a:r>
            <a:endParaRPr lang="zh-TW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</m:sub>
                    </m:sSub>
                  </m:oMath>
                </a14:m>
                <a:r>
                  <a:rPr lang="en-US" altLang="zh-TW" b="0" dirty="0" smtClean="0"/>
                  <a:t>: average all pixel values within a window</a:t>
                </a:r>
                <a:endParaRPr lang="zh-TW" altLang="en-US" b="0" dirty="0" smtClean="0"/>
              </a:p>
            </p:txBody>
          </p:sp>
        </mc:Choice>
        <mc:Fallback xmlns="">
          <p:sp>
            <p:nvSpPr>
              <p:cNvPr id="12291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2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B64AB50-8A58-409A-BBAD-FD92EE061837}" type="slidenum"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zh-TW" sz="1200" smtClean="0">
              <a:solidFill>
                <a:srgbClr val="A5002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2293" name="頁尾版面配置區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"/>
              </a:spcBef>
              <a:spcAft>
                <a:spcPct val="5000"/>
              </a:spcAft>
              <a:buClr>
                <a:srgbClr val="4C4CC4"/>
              </a:buClr>
              <a:buSzPct val="120000"/>
              <a:buFont typeface="Wingdings" panose="05000000000000000000" pitchFamily="2" charset="2"/>
              <a:buChar char="w"/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5000"/>
              </a:spcBef>
              <a:spcAft>
                <a:spcPct val="5000"/>
              </a:spcAft>
              <a:buClr>
                <a:srgbClr val="A50021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buClr>
                <a:srgbClr val="4C4CC4"/>
              </a:buClr>
              <a:buSzPct val="90000"/>
              <a:buFont typeface="Arial" panose="020B0604020202020204" pitchFamily="34" charset="0"/>
              <a:buChar char="●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10000"/>
              </a:spcBef>
              <a:buClr>
                <a:srgbClr val="A50021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10000"/>
              </a:spcBef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1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200" smtClean="0">
                <a:solidFill>
                  <a:srgbClr val="A5002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VLSI Signal Processing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28" y="4619522"/>
            <a:ext cx="2498577" cy="72829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459638"/>
            <a:ext cx="2590800" cy="70809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49" y="3683936"/>
            <a:ext cx="1565593" cy="286978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2438400"/>
            <a:ext cx="3181350" cy="297126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228600" y="2362201"/>
            <a:ext cx="2743200" cy="178526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3048000" y="2362201"/>
            <a:ext cx="3124200" cy="225732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159327" y="4619522"/>
            <a:ext cx="2743200" cy="84967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054926" y="4619522"/>
            <a:ext cx="3117273" cy="84967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37" name="左大括弧 36"/>
          <p:cNvSpPr/>
          <p:nvPr/>
        </p:nvSpPr>
        <p:spPr bwMode="auto">
          <a:xfrm rot="10800000">
            <a:off x="6305550" y="2362200"/>
            <a:ext cx="381000" cy="1190521"/>
          </a:xfrm>
          <a:prstGeom prst="leftBrac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1" name="左大括弧 40"/>
          <p:cNvSpPr/>
          <p:nvPr/>
        </p:nvSpPr>
        <p:spPr bwMode="auto">
          <a:xfrm rot="10800000">
            <a:off x="6305550" y="3552721"/>
            <a:ext cx="381000" cy="1066801"/>
          </a:xfrm>
          <a:prstGeom prst="leftBrac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2" name="左大括弧 41"/>
          <p:cNvSpPr/>
          <p:nvPr/>
        </p:nvSpPr>
        <p:spPr bwMode="auto">
          <a:xfrm rot="10800000">
            <a:off x="6299314" y="4619522"/>
            <a:ext cx="381000" cy="485878"/>
          </a:xfrm>
          <a:prstGeom prst="leftBrac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6" name="左大括弧 45"/>
          <p:cNvSpPr/>
          <p:nvPr/>
        </p:nvSpPr>
        <p:spPr bwMode="auto">
          <a:xfrm rot="10800000">
            <a:off x="6293077" y="5104878"/>
            <a:ext cx="381000" cy="364321"/>
          </a:xfrm>
          <a:prstGeom prst="leftBrace">
            <a:avLst/>
          </a:prstGeom>
          <a:noFill/>
          <a:ln w="1905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Palatino Linotype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6781800" y="3000345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i="0" dirty="0" smtClean="0"/>
              <a:t>First Stage</a:t>
            </a:r>
            <a:endParaRPr lang="zh-TW" altLang="en-US" sz="2000" b="0" i="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781800" y="3886066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i="0" dirty="0" smtClean="0"/>
              <a:t>Second Stage</a:t>
            </a:r>
            <a:endParaRPr lang="zh-TW" altLang="en-US" sz="2000" b="0" i="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6781800" y="4656449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i="0" dirty="0" smtClean="0"/>
              <a:t>Third Stage</a:t>
            </a:r>
            <a:endParaRPr lang="zh-TW" altLang="en-US" sz="2000" b="0" i="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781800" y="5094659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i="0" dirty="0" smtClean="0"/>
              <a:t>Fourth Stage</a:t>
            </a:r>
            <a:endParaRPr lang="zh-TW" altLang="en-US" sz="2000" b="0" i="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3756712" y="5695890"/>
            <a:ext cx="1186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i="0" dirty="0" smtClean="0"/>
              <a:t>Software</a:t>
            </a:r>
            <a:endParaRPr lang="zh-TW" altLang="en-US" sz="2000" b="0" i="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874999" y="5695890"/>
            <a:ext cx="1343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0" i="0" dirty="0" smtClean="0"/>
              <a:t>Hardware</a:t>
            </a:r>
            <a:endParaRPr lang="zh-TW" altLang="en-US" sz="2000" b="0" i="0" dirty="0"/>
          </a:p>
        </p:txBody>
      </p:sp>
    </p:spTree>
    <p:extLst>
      <p:ext uri="{BB962C8B-B14F-4D97-AF65-F5344CB8AC3E}">
        <p14:creationId xmlns:p14="http://schemas.microsoft.com/office/powerpoint/2010/main" val="41476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Palatino Linotype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41718</TotalTime>
  <Words>1768</Words>
  <Application>Microsoft Office PowerPoint</Application>
  <PresentationFormat>如螢幕大小 (4:3)</PresentationFormat>
  <Paragraphs>604</Paragraphs>
  <Slides>42</Slides>
  <Notes>39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3" baseType="lpstr">
      <vt:lpstr>MS PGothic</vt:lpstr>
      <vt:lpstr>新細明體</vt:lpstr>
      <vt:lpstr>Arial</vt:lpstr>
      <vt:lpstr>Arial Narrow</vt:lpstr>
      <vt:lpstr>Calibri</vt:lpstr>
      <vt:lpstr>Cambria Math</vt:lpstr>
      <vt:lpstr>Palatino Linotype</vt:lpstr>
      <vt:lpstr>Times New Roman</vt:lpstr>
      <vt:lpstr>Verdana</vt:lpstr>
      <vt:lpstr>Wingdings</vt:lpstr>
      <vt:lpstr>Default Design</vt:lpstr>
      <vt:lpstr>Final Project Design and Implementation of Guided Image Filter</vt:lpstr>
      <vt:lpstr>Outline</vt:lpstr>
      <vt:lpstr>Motivation</vt:lpstr>
      <vt:lpstr>Guided Image Filter Example</vt:lpstr>
      <vt:lpstr>Guided Image Filter Example</vt:lpstr>
      <vt:lpstr>Guided Image Filter</vt:lpstr>
      <vt:lpstr>Guided Image Filter</vt:lpstr>
      <vt:lpstr>Guided Image Filter</vt:lpstr>
      <vt:lpstr>Guided Image Filter Design</vt:lpstr>
      <vt:lpstr>Design Goal</vt:lpstr>
      <vt:lpstr>Design Architecture</vt:lpstr>
      <vt:lpstr>Integral Image engine</vt:lpstr>
      <vt:lpstr>Integral Image engine</vt:lpstr>
      <vt:lpstr>Integral Image engine</vt:lpstr>
      <vt:lpstr>Integral Image engine</vt:lpstr>
      <vt:lpstr>Integral Image engine</vt:lpstr>
      <vt:lpstr>Integral Image engine</vt:lpstr>
      <vt:lpstr>Integral Image engine</vt:lpstr>
      <vt:lpstr>Integral Image engine</vt:lpstr>
      <vt:lpstr>Design Architecture</vt:lpstr>
      <vt:lpstr>Coefficient Kernel Engine</vt:lpstr>
      <vt:lpstr>Coefficient Kernel Engine</vt:lpstr>
      <vt:lpstr>Coefficient Kernel Engine</vt:lpstr>
      <vt:lpstr>Coefficient Kernel Engine</vt:lpstr>
      <vt:lpstr>Design Architecture</vt:lpstr>
      <vt:lpstr>Achieving speed of 30 fps</vt:lpstr>
      <vt:lpstr>Achieving speed of 30 fps</vt:lpstr>
      <vt:lpstr>Synthesis result</vt:lpstr>
      <vt:lpstr>Architectural Transform</vt:lpstr>
      <vt:lpstr>Architectural Transform</vt:lpstr>
      <vt:lpstr>Architectural Transform</vt:lpstr>
      <vt:lpstr>Architectural Transform</vt:lpstr>
      <vt:lpstr>Synthesis result</vt:lpstr>
      <vt:lpstr>Architectural Transform</vt:lpstr>
      <vt:lpstr>Design Architecture</vt:lpstr>
      <vt:lpstr>Architectural Transform</vt:lpstr>
      <vt:lpstr>Synthesis results comparison</vt:lpstr>
      <vt:lpstr>Result Comparison</vt:lpstr>
      <vt:lpstr>Result Comparison</vt:lpstr>
      <vt:lpstr>Conclusions</vt:lpstr>
      <vt:lpstr>References</vt:lpstr>
      <vt:lpstr>Appendix</vt:lpstr>
    </vt:vector>
  </TitlesOfParts>
  <Company>U.C.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Dejan</dc:creator>
  <cp:lastModifiedBy>Hsieh Shih-Wei</cp:lastModifiedBy>
  <cp:revision>2083</cp:revision>
  <dcterms:created xsi:type="dcterms:W3CDTF">2000-12-04T03:21:06Z</dcterms:created>
  <dcterms:modified xsi:type="dcterms:W3CDTF">2019-06-25T11:06:12Z</dcterms:modified>
</cp:coreProperties>
</file>